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64" r:id="rId2"/>
    <p:sldId id="266" r:id="rId3"/>
    <p:sldId id="267" r:id="rId4"/>
    <p:sldId id="294" r:id="rId5"/>
    <p:sldId id="313" r:id="rId6"/>
    <p:sldId id="295" r:id="rId7"/>
    <p:sldId id="296" r:id="rId8"/>
    <p:sldId id="298" r:id="rId9"/>
    <p:sldId id="301" r:id="rId10"/>
    <p:sldId id="299" r:id="rId11"/>
    <p:sldId id="300" r:id="rId12"/>
    <p:sldId id="302" r:id="rId13"/>
    <p:sldId id="303" r:id="rId14"/>
    <p:sldId id="304" r:id="rId15"/>
    <p:sldId id="270" r:id="rId16"/>
    <p:sldId id="305" r:id="rId17"/>
    <p:sldId id="311" r:id="rId18"/>
    <p:sldId id="306" r:id="rId19"/>
    <p:sldId id="307" r:id="rId20"/>
    <p:sldId id="308" r:id="rId21"/>
    <p:sldId id="309" r:id="rId22"/>
    <p:sldId id="310" r:id="rId23"/>
    <p:sldId id="286" r:id="rId24"/>
    <p:sldId id="312" r:id="rId25"/>
    <p:sldId id="292" r:id="rId26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C40"/>
    <a:srgbClr val="8CC344"/>
    <a:srgbClr val="009A00"/>
    <a:srgbClr val="D0CECF"/>
    <a:srgbClr val="024B40"/>
    <a:srgbClr val="1983B7"/>
    <a:srgbClr val="FE6400"/>
    <a:srgbClr val="03A6AF"/>
    <a:srgbClr val="EB5145"/>
    <a:srgbClr val="FF751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0" autoAdjust="0"/>
    <p:restoredTop sz="94666" autoAdjust="0"/>
  </p:normalViewPr>
  <p:slideViewPr>
    <p:cSldViewPr snapToGrid="0" showGuides="1">
      <p:cViewPr varScale="1">
        <p:scale>
          <a:sx n="102" d="100"/>
          <a:sy n="102" d="100"/>
        </p:scale>
        <p:origin x="448" y="18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39" d="100"/>
        <a:sy n="139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12C8C0-A3D3-487B-AECC-CB6663EAE28D}" type="datetimeFigureOut">
              <a:rPr lang="zh-CN" altLang="en-US" smtClean="0"/>
              <a:pPr/>
              <a:t>2021/8/14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49D3E0-124D-4DFF-AE99-4EA4CC201DB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417776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pPr/>
              <a:t>2021/8/14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36915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pPr/>
              <a:t>2021/8/14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3770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pPr/>
              <a:t>2021/8/14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927235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753215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711259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pPr/>
              <a:t>2021/8/14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756786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pPr/>
              <a:t>2021/8/14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82619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pPr/>
              <a:t>2021/8/14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9" name="矩形 8"/>
          <p:cNvSpPr/>
          <p:nvPr userDrawn="1"/>
        </p:nvSpPr>
        <p:spPr>
          <a:xfrm>
            <a:off x="8858628" y="6450175"/>
            <a:ext cx="77513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>
                <a:solidFill>
                  <a:prstClr val="white"/>
                </a:solidFill>
                <a:latin typeface="Calibri"/>
                <a:ea typeface="宋体"/>
              </a:rPr>
              <a:t>模板下载：</a:t>
            </a:r>
            <a:r>
              <a:rPr lang="en-US" altLang="zh-CN" sz="100">
                <a:solidFill>
                  <a:prstClr val="white"/>
                </a:solidFill>
                <a:latin typeface="Calibri"/>
                <a:ea typeface="宋体"/>
              </a:rPr>
              <a:t>www.1ppt.com/moban/     </a:t>
            </a:r>
            <a:r>
              <a:rPr lang="zh-CN" altLang="en-US" sz="100">
                <a:solidFill>
                  <a:prstClr val="white"/>
                </a:solidFill>
                <a:latin typeface="Calibri"/>
                <a:ea typeface="宋体"/>
              </a:rPr>
              <a:t>行业</a:t>
            </a:r>
            <a:r>
              <a:rPr lang="en-US" altLang="zh-CN" sz="10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>
                <a:solidFill>
                  <a:prstClr val="white"/>
                </a:solidFill>
                <a:latin typeface="Calibri"/>
                <a:ea typeface="宋体"/>
              </a:rPr>
              <a:t>www.1ppt.com/hangye/ </a:t>
            </a:r>
          </a:p>
          <a:p>
            <a:r>
              <a:rPr lang="zh-CN" altLang="en-US" sz="100">
                <a:solidFill>
                  <a:prstClr val="white"/>
                </a:solidFill>
                <a:latin typeface="Calibri"/>
                <a:ea typeface="宋体"/>
              </a:rPr>
              <a:t>节日</a:t>
            </a:r>
            <a:r>
              <a:rPr lang="en-US" altLang="zh-CN" sz="10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>
                <a:solidFill>
                  <a:prstClr val="white"/>
                </a:solidFill>
                <a:latin typeface="Calibri"/>
                <a:ea typeface="宋体"/>
              </a:rPr>
              <a:t>www.1ppt.com/jieri/           PPT</a:t>
            </a:r>
            <a:r>
              <a:rPr lang="zh-CN" altLang="en-US" sz="100">
                <a:solidFill>
                  <a:prstClr val="white"/>
                </a:solidFill>
                <a:latin typeface="Calibri"/>
                <a:ea typeface="宋体"/>
              </a:rPr>
              <a:t>素材下载：</a:t>
            </a:r>
            <a:r>
              <a:rPr lang="en-US" altLang="zh-CN" sz="100">
                <a:solidFill>
                  <a:prstClr val="white"/>
                </a:solidFill>
                <a:latin typeface="Calibri"/>
                <a:ea typeface="宋体"/>
              </a:rPr>
              <a:t>www.1ppt.com/sucai/</a:t>
            </a:r>
          </a:p>
          <a:p>
            <a:r>
              <a:rPr lang="en-US" altLang="zh-CN" sz="10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>
                <a:solidFill>
                  <a:prstClr val="white"/>
                </a:solidFill>
                <a:latin typeface="Calibri"/>
                <a:ea typeface="宋体"/>
              </a:rPr>
              <a:t>背景图片：</a:t>
            </a:r>
            <a:r>
              <a:rPr lang="en-US" altLang="zh-CN" sz="100">
                <a:solidFill>
                  <a:prstClr val="white"/>
                </a:solidFill>
                <a:latin typeface="Calibri"/>
                <a:ea typeface="宋体"/>
              </a:rPr>
              <a:t>www.1ppt.com/beijing/      PPT</a:t>
            </a:r>
            <a:r>
              <a:rPr lang="zh-CN" altLang="en-US" sz="100">
                <a:solidFill>
                  <a:prstClr val="white"/>
                </a:solidFill>
                <a:latin typeface="Calibri"/>
                <a:ea typeface="宋体"/>
              </a:rPr>
              <a:t>图表下载：</a:t>
            </a:r>
            <a:r>
              <a:rPr lang="en-US" altLang="zh-CN" sz="100">
                <a:solidFill>
                  <a:prstClr val="white"/>
                </a:solidFill>
                <a:latin typeface="Calibri"/>
                <a:ea typeface="宋体"/>
              </a:rPr>
              <a:t>www.1ppt.com/tubiao/      </a:t>
            </a:r>
          </a:p>
          <a:p>
            <a:r>
              <a:rPr lang="zh-CN" altLang="en-US" sz="100">
                <a:solidFill>
                  <a:prstClr val="white"/>
                </a:solidFill>
                <a:latin typeface="Calibri"/>
                <a:ea typeface="宋体"/>
              </a:rPr>
              <a:t>优秀</a:t>
            </a:r>
            <a:r>
              <a:rPr lang="en-US" altLang="zh-CN" sz="10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>
                <a:solidFill>
                  <a:prstClr val="white"/>
                </a:solidFill>
                <a:latin typeface="Calibri"/>
                <a:ea typeface="宋体"/>
              </a:rPr>
              <a:t>下载：</a:t>
            </a:r>
            <a:r>
              <a:rPr lang="en-US" altLang="zh-CN" sz="100">
                <a:solidFill>
                  <a:prstClr val="white"/>
                </a:solidFill>
                <a:latin typeface="Calibri"/>
                <a:ea typeface="宋体"/>
              </a:rPr>
              <a:t>www.1ppt.com/xiazai/        PPT</a:t>
            </a:r>
            <a:r>
              <a:rPr lang="zh-CN" altLang="en-US" sz="10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>
                <a:solidFill>
                  <a:prstClr val="white"/>
                </a:solidFill>
                <a:latin typeface="Calibri"/>
                <a:ea typeface="宋体"/>
              </a:rPr>
              <a:t>www.1ppt.com/powerpoint/      </a:t>
            </a:r>
          </a:p>
          <a:p>
            <a:r>
              <a:rPr lang="en-US" altLang="zh-CN" sz="100">
                <a:solidFill>
                  <a:prstClr val="white"/>
                </a:solidFill>
                <a:latin typeface="Calibri"/>
                <a:ea typeface="宋体"/>
              </a:rPr>
              <a:t>Word</a:t>
            </a:r>
            <a:r>
              <a:rPr lang="zh-CN" altLang="en-US" sz="10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>
                <a:solidFill>
                  <a:prstClr val="white"/>
                </a:solidFill>
                <a:latin typeface="Calibri"/>
                <a:ea typeface="宋体"/>
              </a:rPr>
              <a:t>www.1ppt.com/word/              Excel</a:t>
            </a:r>
            <a:r>
              <a:rPr lang="zh-CN" altLang="en-US" sz="100">
                <a:solidFill>
                  <a:prstClr val="white"/>
                </a:solidFill>
                <a:latin typeface="Calibri"/>
                <a:ea typeface="宋体"/>
              </a:rPr>
              <a:t>教程：</a:t>
            </a:r>
            <a:r>
              <a:rPr lang="en-US" altLang="zh-CN" sz="100">
                <a:solidFill>
                  <a:prstClr val="white"/>
                </a:solidFill>
                <a:latin typeface="Calibri"/>
                <a:ea typeface="宋体"/>
              </a:rPr>
              <a:t>www.1ppt.com/excel/  </a:t>
            </a:r>
          </a:p>
          <a:p>
            <a:r>
              <a:rPr lang="zh-CN" altLang="en-US" sz="100">
                <a:solidFill>
                  <a:prstClr val="white"/>
                </a:solidFill>
                <a:latin typeface="Calibri"/>
                <a:ea typeface="宋体"/>
              </a:rPr>
              <a:t>资料下载：</a:t>
            </a:r>
            <a:r>
              <a:rPr lang="en-US" altLang="zh-CN" sz="100">
                <a:solidFill>
                  <a:prstClr val="white"/>
                </a:solidFill>
                <a:latin typeface="Calibri"/>
                <a:ea typeface="宋体"/>
              </a:rPr>
              <a:t>www.1ppt.com/ziliao/                PPT</a:t>
            </a:r>
            <a:r>
              <a:rPr lang="zh-CN" altLang="en-US" sz="100">
                <a:solidFill>
                  <a:prstClr val="white"/>
                </a:solidFill>
                <a:latin typeface="Calibri"/>
                <a:ea typeface="宋体"/>
              </a:rPr>
              <a:t>课件下载：</a:t>
            </a:r>
            <a:r>
              <a:rPr lang="en-US" altLang="zh-CN" sz="100">
                <a:solidFill>
                  <a:prstClr val="white"/>
                </a:solidFill>
                <a:latin typeface="Calibri"/>
                <a:ea typeface="宋体"/>
              </a:rPr>
              <a:t>www.1ppt.com/kejian/ </a:t>
            </a:r>
          </a:p>
          <a:p>
            <a:r>
              <a:rPr lang="zh-CN" altLang="en-US" sz="100">
                <a:solidFill>
                  <a:prstClr val="white"/>
                </a:solidFill>
                <a:latin typeface="Calibri"/>
                <a:ea typeface="宋体"/>
              </a:rPr>
              <a:t>范文下载：</a:t>
            </a:r>
            <a:r>
              <a:rPr lang="en-US" altLang="zh-CN" sz="100">
                <a:solidFill>
                  <a:prstClr val="white"/>
                </a:solidFill>
                <a:latin typeface="Calibri"/>
                <a:ea typeface="宋体"/>
              </a:rPr>
              <a:t>www.1ppt.com/fanwen/             </a:t>
            </a:r>
            <a:r>
              <a:rPr lang="zh-CN" altLang="en-US" sz="100">
                <a:solidFill>
                  <a:prstClr val="white"/>
                </a:solidFill>
                <a:latin typeface="Calibri"/>
                <a:ea typeface="宋体"/>
              </a:rPr>
              <a:t>试卷下载：</a:t>
            </a:r>
            <a:r>
              <a:rPr lang="en-US" altLang="zh-CN" sz="100">
                <a:solidFill>
                  <a:prstClr val="white"/>
                </a:solidFill>
                <a:latin typeface="Calibri"/>
                <a:ea typeface="宋体"/>
              </a:rPr>
              <a:t>www.1ppt.com/shiti/  </a:t>
            </a:r>
          </a:p>
          <a:p>
            <a:r>
              <a:rPr lang="zh-CN" altLang="en-US" sz="100">
                <a:solidFill>
                  <a:prstClr val="white"/>
                </a:solidFill>
                <a:latin typeface="Calibri"/>
                <a:ea typeface="宋体"/>
              </a:rPr>
              <a:t>教案下载：</a:t>
            </a:r>
            <a:r>
              <a:rPr lang="en-US" altLang="zh-CN" sz="100">
                <a:solidFill>
                  <a:prstClr val="white"/>
                </a:solidFill>
                <a:latin typeface="Calibri"/>
                <a:ea typeface="宋体"/>
              </a:rPr>
              <a:t>www.1ppt.com/jiaoan/        </a:t>
            </a:r>
          </a:p>
          <a:p>
            <a:r>
              <a:rPr lang="zh-CN" altLang="en-US" sz="100">
                <a:solidFill>
                  <a:prstClr val="white"/>
                </a:solidFill>
                <a:latin typeface="Calibri"/>
                <a:ea typeface="宋体"/>
              </a:rPr>
              <a:t>字体下载：</a:t>
            </a:r>
            <a:r>
              <a:rPr lang="en-US" altLang="zh-CN" sz="100">
                <a:solidFill>
                  <a:prstClr val="white"/>
                </a:solidFill>
                <a:latin typeface="Calibri"/>
                <a:ea typeface="宋体"/>
              </a:rPr>
              <a:t>www.1ppt.com/ziti/</a:t>
            </a:r>
          </a:p>
          <a:p>
            <a:r>
              <a:rPr lang="en-US" altLang="zh-CN" sz="100">
                <a:solidFill>
                  <a:prstClr val="white"/>
                </a:solidFill>
                <a:latin typeface="Calibri"/>
                <a:ea typeface="宋体"/>
              </a:rPr>
              <a:t> </a:t>
            </a:r>
            <a:endParaRPr lang="zh-CN" altLang="en-US" sz="100">
              <a:solidFill>
                <a:prstClr val="white"/>
              </a:solidFill>
              <a:latin typeface="Calibri"/>
              <a:ea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8289023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pPr/>
              <a:t>2021/8/14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591911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pPr/>
              <a:t>2021/8/14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687504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pPr/>
              <a:t>2021/8/14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398581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pPr/>
              <a:t>2021/8/14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884354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pPr/>
              <a:t>2021/8/14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26505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4388EF-52D1-4258-9BE5-BCD010C7D4DE}" type="datetimeFigureOut">
              <a:rPr lang="zh-CN" altLang="en-US" smtClean="0"/>
              <a:pPr/>
              <a:t>2021/8/14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3EE65E-57D2-4566-898C-4F2076833F8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3402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706" r:id="rId12"/>
    <p:sldLayoutId id="2147483705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弧形 45"/>
          <p:cNvSpPr/>
          <p:nvPr/>
        </p:nvSpPr>
        <p:spPr>
          <a:xfrm>
            <a:off x="-4905635" y="5537604"/>
            <a:ext cx="11881830" cy="4581878"/>
          </a:xfrm>
          <a:prstGeom prst="arc">
            <a:avLst>
              <a:gd name="adj1" fmla="val 14423054"/>
              <a:gd name="adj2" fmla="val 20967591"/>
            </a:avLst>
          </a:prstGeom>
          <a:ln w="635000">
            <a:solidFill>
              <a:srgbClr val="8CC3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7" name="弧形 46"/>
          <p:cNvSpPr/>
          <p:nvPr/>
        </p:nvSpPr>
        <p:spPr>
          <a:xfrm>
            <a:off x="-5231631" y="6074633"/>
            <a:ext cx="11881830" cy="4581878"/>
          </a:xfrm>
          <a:prstGeom prst="arc">
            <a:avLst>
              <a:gd name="adj1" fmla="val 14423054"/>
              <a:gd name="adj2" fmla="val 20967591"/>
            </a:avLst>
          </a:prstGeom>
          <a:ln w="635000">
            <a:solidFill>
              <a:srgbClr val="009A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8" name="弧形 47"/>
          <p:cNvSpPr/>
          <p:nvPr/>
        </p:nvSpPr>
        <p:spPr>
          <a:xfrm>
            <a:off x="-5486154" y="6553604"/>
            <a:ext cx="11881830" cy="4581878"/>
          </a:xfrm>
          <a:prstGeom prst="arc">
            <a:avLst>
              <a:gd name="adj1" fmla="val 14423054"/>
              <a:gd name="adj2" fmla="val 20967591"/>
            </a:avLst>
          </a:prstGeom>
          <a:ln w="635000">
            <a:solidFill>
              <a:srgbClr val="004C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6" name="圆角矩形 155"/>
          <p:cNvSpPr/>
          <p:nvPr/>
        </p:nvSpPr>
        <p:spPr>
          <a:xfrm>
            <a:off x="3348038" y="3477549"/>
            <a:ext cx="5747444" cy="532565"/>
          </a:xfrm>
          <a:prstGeom prst="roundRect">
            <a:avLst>
              <a:gd name="adj" fmla="val 42270"/>
            </a:avLst>
          </a:prstGeom>
          <a:solidFill>
            <a:srgbClr val="8CC344"/>
          </a:solidFill>
          <a:ln>
            <a:noFill/>
          </a:ln>
          <a:effectLst>
            <a:innerShdw blurRad="63500" dist="127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58" name="组合 157"/>
          <p:cNvGrpSpPr/>
          <p:nvPr/>
        </p:nvGrpSpPr>
        <p:grpSpPr>
          <a:xfrm>
            <a:off x="3240908" y="3445049"/>
            <a:ext cx="760806" cy="607119"/>
            <a:chOff x="899592" y="2377261"/>
            <a:chExt cx="720079" cy="574619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59" name="圆角矩形 158"/>
            <p:cNvSpPr/>
            <p:nvPr/>
          </p:nvSpPr>
          <p:spPr>
            <a:xfrm>
              <a:off x="899592" y="2377261"/>
              <a:ext cx="720079" cy="574619"/>
            </a:xfrm>
            <a:prstGeom prst="roundRect">
              <a:avLst>
                <a:gd name="adj" fmla="val 42270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C00000"/>
                </a:solidFill>
                <a:ea typeface="微软雅黑" pitchFamily="34" charset="-122"/>
              </a:endParaRPr>
            </a:p>
          </p:txBody>
        </p:sp>
        <p:sp>
          <p:nvSpPr>
            <p:cNvPr id="160" name="圆角矩形 159"/>
            <p:cNvSpPr/>
            <p:nvPr/>
          </p:nvSpPr>
          <p:spPr>
            <a:xfrm>
              <a:off x="920241" y="2397813"/>
              <a:ext cx="681258" cy="533516"/>
            </a:xfrm>
            <a:prstGeom prst="roundRect">
              <a:avLst>
                <a:gd name="adj" fmla="val 42270"/>
              </a:avLst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C00000"/>
                </a:solidFill>
                <a:ea typeface="微软雅黑" pitchFamily="34" charset="-122"/>
              </a:endParaRPr>
            </a:p>
          </p:txBody>
        </p:sp>
      </p:grpSp>
      <p:sp>
        <p:nvSpPr>
          <p:cNvPr id="2" name="矩形 1"/>
          <p:cNvSpPr/>
          <p:nvPr/>
        </p:nvSpPr>
        <p:spPr>
          <a:xfrm>
            <a:off x="2481943" y="1929494"/>
            <a:ext cx="7478486" cy="1050830"/>
          </a:xfrm>
          <a:prstGeom prst="rect">
            <a:avLst/>
          </a:prstGeom>
          <a:noFill/>
          <a:ln w="12700">
            <a:solidFill>
              <a:srgbClr val="8CC3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TextBox 2"/>
          <p:cNvSpPr txBox="1"/>
          <p:nvPr/>
        </p:nvSpPr>
        <p:spPr>
          <a:xfrm>
            <a:off x="2126204" y="2091572"/>
            <a:ext cx="79396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4800" b="1" dirty="0">
                <a:solidFill>
                  <a:srgbClr val="004C40"/>
                </a:solidFill>
                <a:latin typeface="微软雅黑" pitchFamily="34" charset="-122"/>
                <a:ea typeface="微软雅黑" pitchFamily="34" charset="-122"/>
              </a:rPr>
              <a:t>Python</a:t>
            </a:r>
            <a:r>
              <a:rPr lang="zh-CN" altLang="en-US" sz="4800" b="1" dirty="0">
                <a:solidFill>
                  <a:srgbClr val="004C40"/>
                </a:solidFill>
                <a:latin typeface="微软雅黑" pitchFamily="34" charset="-122"/>
                <a:ea typeface="微软雅黑" pitchFamily="34" charset="-122"/>
              </a:rPr>
              <a:t>语言与数据挖掘实践</a:t>
            </a:r>
          </a:p>
        </p:txBody>
      </p:sp>
      <p:sp>
        <p:nvSpPr>
          <p:cNvPr id="5" name="矩形 4"/>
          <p:cNvSpPr/>
          <p:nvPr/>
        </p:nvSpPr>
        <p:spPr>
          <a:xfrm flipV="1">
            <a:off x="0" y="0"/>
            <a:ext cx="12192000" cy="298450"/>
          </a:xfrm>
          <a:prstGeom prst="rect">
            <a:avLst/>
          </a:prstGeom>
          <a:solidFill>
            <a:srgbClr val="004C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矩形 32"/>
          <p:cNvSpPr/>
          <p:nvPr/>
        </p:nvSpPr>
        <p:spPr>
          <a:xfrm flipV="1">
            <a:off x="0" y="297089"/>
            <a:ext cx="12192000" cy="298450"/>
          </a:xfrm>
          <a:prstGeom prst="rect">
            <a:avLst/>
          </a:prstGeom>
          <a:solidFill>
            <a:srgbClr val="009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矩形 34"/>
          <p:cNvSpPr/>
          <p:nvPr/>
        </p:nvSpPr>
        <p:spPr>
          <a:xfrm flipV="1">
            <a:off x="0" y="577856"/>
            <a:ext cx="12192000" cy="298450"/>
          </a:xfrm>
          <a:prstGeom prst="rect">
            <a:avLst/>
          </a:prstGeom>
          <a:solidFill>
            <a:srgbClr val="8CC3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3" name="弧形 42"/>
          <p:cNvSpPr/>
          <p:nvPr/>
        </p:nvSpPr>
        <p:spPr>
          <a:xfrm flipH="1">
            <a:off x="5617277" y="5628116"/>
            <a:ext cx="11881830" cy="4581878"/>
          </a:xfrm>
          <a:prstGeom prst="arc">
            <a:avLst>
              <a:gd name="adj1" fmla="val 14423054"/>
              <a:gd name="adj2" fmla="val 20967591"/>
            </a:avLst>
          </a:prstGeom>
          <a:ln w="635000">
            <a:solidFill>
              <a:srgbClr val="8CC3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4" name="弧形 43"/>
          <p:cNvSpPr/>
          <p:nvPr/>
        </p:nvSpPr>
        <p:spPr>
          <a:xfrm flipH="1">
            <a:off x="5291281" y="6165145"/>
            <a:ext cx="11881830" cy="4581878"/>
          </a:xfrm>
          <a:prstGeom prst="arc">
            <a:avLst>
              <a:gd name="adj1" fmla="val 14423054"/>
              <a:gd name="adj2" fmla="val 20967591"/>
            </a:avLst>
          </a:prstGeom>
          <a:ln w="635000">
            <a:solidFill>
              <a:srgbClr val="009A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5" name="弧形 44"/>
          <p:cNvSpPr/>
          <p:nvPr/>
        </p:nvSpPr>
        <p:spPr>
          <a:xfrm flipH="1">
            <a:off x="5036758" y="6644116"/>
            <a:ext cx="11881830" cy="4581878"/>
          </a:xfrm>
          <a:prstGeom prst="arc">
            <a:avLst>
              <a:gd name="adj1" fmla="val 14423054"/>
              <a:gd name="adj2" fmla="val 20967591"/>
            </a:avLst>
          </a:prstGeom>
          <a:ln w="635000">
            <a:solidFill>
              <a:srgbClr val="004C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9" name="图片 48"/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" contras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2826" y="1886502"/>
            <a:ext cx="5117389" cy="5015040"/>
          </a:xfrm>
          <a:prstGeom prst="rect">
            <a:avLst/>
          </a:prstGeom>
        </p:spPr>
      </p:pic>
      <p:sp>
        <p:nvSpPr>
          <p:cNvPr id="50" name="矩形 49"/>
          <p:cNvSpPr/>
          <p:nvPr/>
        </p:nvSpPr>
        <p:spPr>
          <a:xfrm flipV="1">
            <a:off x="0" y="868144"/>
            <a:ext cx="12192000" cy="298450"/>
          </a:xfrm>
          <a:prstGeom prst="rect">
            <a:avLst/>
          </a:prstGeom>
          <a:solidFill>
            <a:srgbClr val="D0CE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4" name="TextBox 153"/>
          <p:cNvSpPr txBox="1"/>
          <p:nvPr/>
        </p:nvSpPr>
        <p:spPr>
          <a:xfrm>
            <a:off x="4142622" y="3565601"/>
            <a:ext cx="48589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rgbClr val="004C40"/>
                </a:solidFill>
                <a:latin typeface="微软雅黑" pitchFamily="34" charset="-122"/>
                <a:ea typeface="微软雅黑" pitchFamily="34" charset="-122"/>
              </a:rPr>
              <a:t>南京邮电大学   计算机学院、软件学院   薛景</a:t>
            </a:r>
          </a:p>
        </p:txBody>
      </p:sp>
    </p:spTree>
    <p:extLst>
      <p:ext uri="{BB962C8B-B14F-4D97-AF65-F5344CB8AC3E}">
        <p14:creationId xmlns:p14="http://schemas.microsoft.com/office/powerpoint/2010/main" val="4085695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:blinds dir="vert"/>
      </p:transition>
    </mc:Choice>
    <mc:Fallback xmlns="">
      <p:transition spd="slow" advClick="0" advTm="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5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00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2.20167E-6 L 0.45273 -2.20167E-6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630" y="0"/>
                                    </p:animMotion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57 -0.00624 C 0.16316 -0.00717 0.21446 -0.00902 0.36797 -0.0074 C 0.39922 -0.0037 0.43034 -0.00093 0.46198 -0.00093 " pathEditMode="relative" rAng="0" ptsTypes="ffA">
                                      <p:cBhvr>
                                        <p:cTn id="46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021" y="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6000"/>
                            </p:stCondLst>
                            <p:childTnLst>
                              <p:par>
                                <p:cTn id="4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6500"/>
                            </p:stCondLst>
                            <p:childTnLst>
                              <p:par>
                                <p:cTn id="5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75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80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8500"/>
                            </p:stCondLst>
                            <p:childTnLst>
                              <p:par>
                                <p:cTn id="6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9000"/>
                            </p:stCondLst>
                            <p:childTnLst>
                              <p:par>
                                <p:cTn id="7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9500"/>
                            </p:stCondLst>
                            <p:childTnLst>
                              <p:par>
                                <p:cTn id="7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0"/>
                            </p:stCondLst>
                            <p:childTnLst>
                              <p:par>
                                <p:cTn id="7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47" grpId="0" animBg="1"/>
      <p:bldP spid="48" grpId="0" animBg="1"/>
      <p:bldP spid="156" grpId="0" animBg="1"/>
      <p:bldP spid="2" grpId="0" animBg="1"/>
      <p:bldP spid="3" grpId="0"/>
      <p:bldP spid="5" grpId="1" animBg="1"/>
      <p:bldP spid="33" grpId="1" animBg="1"/>
      <p:bldP spid="35" grpId="1" animBg="1"/>
      <p:bldP spid="43" grpId="0" animBg="1"/>
      <p:bldP spid="44" grpId="0" animBg="1"/>
      <p:bldP spid="45" grpId="0" animBg="1"/>
      <p:bldP spid="50" grpId="1" animBg="1"/>
      <p:bldP spid="15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543" y="548372"/>
            <a:ext cx="4666708" cy="698853"/>
            <a:chOff x="544" y="253844"/>
            <a:chExt cx="3672407" cy="810497"/>
          </a:xfrm>
          <a:solidFill>
            <a:srgbClr val="004C40"/>
          </a:solidFill>
        </p:grpSpPr>
        <p:sp>
          <p:nvSpPr>
            <p:cNvPr id="4" name="矩形 3"/>
            <p:cNvSpPr/>
            <p:nvPr/>
          </p:nvSpPr>
          <p:spPr>
            <a:xfrm>
              <a:off x="544" y="343214"/>
              <a:ext cx="3213356" cy="63175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等腰三角形 4"/>
            <p:cNvSpPr/>
            <p:nvPr/>
          </p:nvSpPr>
          <p:spPr>
            <a:xfrm rot="5400000">
              <a:off x="3036418" y="427808"/>
              <a:ext cx="810497" cy="462569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6" name="标题 1"/>
          <p:cNvSpPr txBox="1">
            <a:spLocks/>
          </p:cNvSpPr>
          <p:nvPr/>
        </p:nvSpPr>
        <p:spPr>
          <a:xfrm>
            <a:off x="933590" y="617251"/>
            <a:ext cx="7095588" cy="795094"/>
          </a:xfrm>
          <a:prstGeom prst="rect">
            <a:avLst/>
          </a:prstGeom>
        </p:spPr>
        <p:txBody>
          <a:bodyPr lIns="91437" tIns="45718" rIns="91437" bIns="45718">
            <a:normAutofit/>
          </a:bodyPr>
          <a:lstStyle>
            <a:lvl1pPr algn="ctr" defTabSz="914345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28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运算符和内置函数</a:t>
            </a:r>
          </a:p>
        </p:txBody>
      </p:sp>
      <p:sp>
        <p:nvSpPr>
          <p:cNvPr id="7" name="椭圆 6"/>
          <p:cNvSpPr/>
          <p:nvPr/>
        </p:nvSpPr>
        <p:spPr>
          <a:xfrm>
            <a:off x="154853" y="507428"/>
            <a:ext cx="780701" cy="780742"/>
          </a:xfrm>
          <a:prstGeom prst="ellipse">
            <a:avLst/>
          </a:prstGeom>
          <a:gradFill>
            <a:gsLst>
              <a:gs pos="34000">
                <a:schemeClr val="bg1"/>
              </a:gs>
              <a:gs pos="96000">
                <a:srgbClr val="DBDBDD"/>
              </a:gs>
            </a:gsLst>
            <a:path path="circle">
              <a:fillToRect l="100000" t="100000"/>
            </a:path>
          </a:gradFill>
          <a:ln w="19050">
            <a:solidFill>
              <a:schemeClr val="bg1"/>
            </a:solidFill>
          </a:ln>
          <a:effectLst>
            <a:outerShdw blurRad="254000" dist="88900" dir="7200000" sx="92000" sy="92000" algn="ctr" rotWithShape="0">
              <a:srgbClr val="000000">
                <a:alpha val="7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spcCol="0" rtlCol="0" anchor="ctr"/>
          <a:lstStyle/>
          <a:p>
            <a:pPr algn="ctr"/>
            <a:endParaRPr lang="zh-CN" altLang="en-US"/>
          </a:p>
        </p:txBody>
      </p:sp>
      <p:sp>
        <p:nvSpPr>
          <p:cNvPr id="8" name="TextBox 7"/>
          <p:cNvSpPr txBox="1"/>
          <p:nvPr/>
        </p:nvSpPr>
        <p:spPr>
          <a:xfrm>
            <a:off x="199534" y="587400"/>
            <a:ext cx="691209" cy="584771"/>
          </a:xfrm>
          <a:prstGeom prst="rect">
            <a:avLst/>
          </a:prstGeom>
          <a:noFill/>
        </p:spPr>
        <p:txBody>
          <a:bodyPr wrap="none" lIns="91437" tIns="45718" rIns="91437" bIns="45718" rtlCol="0">
            <a:spAutoFit/>
          </a:bodyPr>
          <a:lstStyle/>
          <a:p>
            <a:r>
              <a:rPr lang="en-US" altLang="zh-CN" sz="3200" b="1">
                <a:solidFill>
                  <a:srgbClr val="004C40"/>
                </a:solidFill>
                <a:latin typeface="微软雅黑" pitchFamily="34" charset="-122"/>
                <a:ea typeface="微软雅黑" pitchFamily="34" charset="-122"/>
              </a:rPr>
              <a:t>06</a:t>
            </a:r>
            <a:endParaRPr lang="zh-CN" altLang="en-US" sz="3200" b="1">
              <a:solidFill>
                <a:srgbClr val="004C4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27" name="组合 26"/>
          <p:cNvGrpSpPr/>
          <p:nvPr/>
        </p:nvGrpSpPr>
        <p:grpSpPr>
          <a:xfrm>
            <a:off x="1600993" y="2062220"/>
            <a:ext cx="1447800" cy="1446213"/>
            <a:chOff x="1600993" y="1463903"/>
            <a:chExt cx="1447800" cy="1446213"/>
          </a:xfrm>
          <a:solidFill>
            <a:srgbClr val="8CC344"/>
          </a:solidFill>
        </p:grpSpPr>
        <p:sp>
          <p:nvSpPr>
            <p:cNvPr id="28" name="Freeform 14"/>
            <p:cNvSpPr>
              <a:spLocks/>
            </p:cNvSpPr>
            <p:nvPr/>
          </p:nvSpPr>
          <p:spPr bwMode="auto">
            <a:xfrm>
              <a:off x="1600993" y="1463903"/>
              <a:ext cx="1447800" cy="1446213"/>
            </a:xfrm>
            <a:custGeom>
              <a:avLst/>
              <a:gdLst>
                <a:gd name="T0" fmla="*/ 649558364 w 3227"/>
                <a:gd name="T1" fmla="*/ 328185033 h 3227"/>
                <a:gd name="T2" fmla="*/ 324879680 w 3227"/>
                <a:gd name="T3" fmla="*/ 648135123 h 3227"/>
                <a:gd name="T4" fmla="*/ 0 w 3227"/>
                <a:gd name="T5" fmla="*/ 323966949 h 3227"/>
                <a:gd name="T6" fmla="*/ 320652929 w 3227"/>
                <a:gd name="T7" fmla="*/ 0 h 3227"/>
                <a:gd name="T8" fmla="*/ 320652929 w 3227"/>
                <a:gd name="T9" fmla="*/ 0 h 3227"/>
                <a:gd name="T10" fmla="*/ 324879680 w 3227"/>
                <a:gd name="T11" fmla="*/ 0 h 3227"/>
                <a:gd name="T12" fmla="*/ 649558364 w 3227"/>
                <a:gd name="T13" fmla="*/ 0 h 3227"/>
                <a:gd name="T14" fmla="*/ 649558364 w 3227"/>
                <a:gd name="T15" fmla="*/ 323966949 h 3227"/>
                <a:gd name="T16" fmla="*/ 649558364 w 3227"/>
                <a:gd name="T17" fmla="*/ 328185033 h 322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227" h="3227">
                  <a:moveTo>
                    <a:pt x="3227" y="1634"/>
                  </a:moveTo>
                  <a:cubicBezTo>
                    <a:pt x="3216" y="2515"/>
                    <a:pt x="2498" y="3227"/>
                    <a:pt x="1614" y="3227"/>
                  </a:cubicBezTo>
                  <a:cubicBezTo>
                    <a:pt x="723" y="3227"/>
                    <a:pt x="0" y="2504"/>
                    <a:pt x="0" y="1613"/>
                  </a:cubicBezTo>
                  <a:cubicBezTo>
                    <a:pt x="0" y="729"/>
                    <a:pt x="712" y="11"/>
                    <a:pt x="1593" y="0"/>
                  </a:cubicBezTo>
                  <a:lnTo>
                    <a:pt x="1614" y="0"/>
                  </a:lnTo>
                  <a:lnTo>
                    <a:pt x="3227" y="0"/>
                  </a:lnTo>
                  <a:lnTo>
                    <a:pt x="3227" y="1613"/>
                  </a:lnTo>
                  <a:lnTo>
                    <a:pt x="3227" y="163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charset="0"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404E63"/>
                </a:solidFill>
                <a:effectLst/>
                <a:uLnTx/>
                <a:uFillTx/>
                <a:latin typeface="Arial" charset="0"/>
                <a:ea typeface="宋体" pitchFamily="2" charset="-122"/>
                <a:cs typeface="+mn-cs"/>
              </a:endParaRPr>
            </a:p>
          </p:txBody>
        </p:sp>
        <p:sp>
          <p:nvSpPr>
            <p:cNvPr id="29" name="TextBox 5"/>
            <p:cNvSpPr txBox="1">
              <a:spLocks noChangeArrowheads="1"/>
            </p:cNvSpPr>
            <p:nvPr/>
          </p:nvSpPr>
          <p:spPr bwMode="auto">
            <a:xfrm>
              <a:off x="1848072" y="1771510"/>
              <a:ext cx="906017" cy="83099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charset="0"/>
                <a:buNone/>
                <a:tabLst/>
                <a:defRPr/>
              </a:pPr>
              <a:r>
                <a:rPr kumimoji="0" lang="en-US" altLang="zh-CN" sz="4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+mn-cs"/>
                </a:rPr>
                <a:t>01</a:t>
              </a:r>
              <a:endParaRPr kumimoji="0" lang="zh-CN" altLang="en-US" sz="4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endParaRPr>
            </a:p>
          </p:txBody>
        </p:sp>
      </p:grpSp>
      <p:sp>
        <p:nvSpPr>
          <p:cNvPr id="30" name="TextBox 6"/>
          <p:cNvSpPr txBox="1">
            <a:spLocks noChangeArrowheads="1"/>
          </p:cNvSpPr>
          <p:nvPr/>
        </p:nvSpPr>
        <p:spPr bwMode="auto">
          <a:xfrm>
            <a:off x="3258343" y="2324158"/>
            <a:ext cx="7254875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9pPr>
          </a:lstStyle>
          <a:p>
            <a:pPr lvl="0" algn="just"/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算数运算符：</a:t>
            </a:r>
            <a:r>
              <a:rPr kumimoji="0" lang="en-US" altLang="zh-CN" sz="2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+、-、*、/、%、**、//</a:t>
            </a:r>
          </a:p>
          <a:p>
            <a:pPr lvl="0" algn="just"/>
            <a:r>
              <a:rPr lang="zh-CN" altLang="en-US" sz="2400">
                <a:latin typeface="微软雅黑" pitchFamily="34" charset="-122"/>
                <a:ea typeface="微软雅黑" pitchFamily="34" charset="-122"/>
              </a:rPr>
              <a:t>比较运算符：</a:t>
            </a:r>
            <a:r>
              <a:rPr lang="en-US" altLang="zh-CN" sz="2400">
                <a:latin typeface="微软雅黑" pitchFamily="34" charset="-122"/>
                <a:ea typeface="微软雅黑" pitchFamily="34" charset="-122"/>
              </a:rPr>
              <a:t>==、!=、&gt;、&lt;、&gt;=、&lt;=</a:t>
            </a:r>
          </a:p>
          <a:p>
            <a:pPr lvl="0" algn="just"/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逻辑运算符：</a:t>
            </a:r>
            <a:r>
              <a:rPr kumimoji="0" lang="en-US" altLang="zh-CN" sz="2400" b="0" i="0" u="none" strike="noStrike" kern="1200" cap="none" spc="0" normalizeH="0" baseline="0" noProof="0" err="1">
                <a:ln>
                  <a:noFill/>
                </a:ln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and、or、not</a:t>
            </a:r>
            <a:endParaRPr kumimoji="0" lang="en-US" altLang="zh-CN" sz="24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  <a:p>
            <a:pPr lvl="0" algn="just"/>
            <a:r>
              <a:rPr lang="zh-CN" altLang="en-US" sz="2400">
                <a:latin typeface="微软雅黑" pitchFamily="34" charset="-122"/>
                <a:ea typeface="微软雅黑" pitchFamily="34" charset="-122"/>
              </a:rPr>
              <a:t>位运算符：</a:t>
            </a:r>
            <a:r>
              <a:rPr lang="en-US" altLang="zh-CN" sz="2400">
                <a:latin typeface="微软雅黑" pitchFamily="34" charset="-122"/>
                <a:ea typeface="微软雅黑" pitchFamily="34" charset="-122"/>
              </a:rPr>
              <a:t>&amp;、|</a:t>
            </a:r>
            <a:r>
              <a:rPr lang="zh-CN" altLang="en-US" sz="2400">
                <a:latin typeface="微软雅黑" pitchFamily="34" charset="-122"/>
                <a:ea typeface="微软雅黑" pitchFamily="34" charset="-122"/>
              </a:rPr>
              <a:t>、</a:t>
            </a:r>
            <a:r>
              <a:rPr lang="en-US" altLang="zh-CN" sz="2400">
                <a:latin typeface="微软雅黑" pitchFamily="34" charset="-122"/>
                <a:ea typeface="微软雅黑" pitchFamily="34" charset="-122"/>
              </a:rPr>
              <a:t>^、~、&lt;&lt;、&gt;&gt;</a:t>
            </a:r>
          </a:p>
          <a:p>
            <a:pPr lvl="0" algn="just"/>
            <a:r>
              <a:rPr lang="zh-CN" altLang="en-US" sz="2400">
                <a:latin typeface="微软雅黑" pitchFamily="34" charset="-122"/>
                <a:ea typeface="微软雅黑" pitchFamily="34" charset="-122"/>
              </a:rPr>
              <a:t>其他运算符：</a:t>
            </a:r>
            <a:r>
              <a:rPr lang="en-US" altLang="zh-CN" sz="2400" err="1">
                <a:latin typeface="微软雅黑" pitchFamily="34" charset="-122"/>
                <a:ea typeface="微软雅黑" pitchFamily="34" charset="-122"/>
              </a:rPr>
              <a:t>in、is</a:t>
            </a:r>
            <a:endParaRPr lang="en-US" altLang="zh-CN" sz="240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1" name="TextBox 7"/>
          <p:cNvSpPr txBox="1">
            <a:spLocks noChangeArrowheads="1"/>
          </p:cNvSpPr>
          <p:nvPr/>
        </p:nvSpPr>
        <p:spPr bwMode="auto">
          <a:xfrm>
            <a:off x="3342481" y="4850911"/>
            <a:ext cx="7248525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9pPr>
          </a:lstStyle>
          <a:p>
            <a:pPr lvl="0" algn="just"/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举例一：</a:t>
            </a:r>
            <a:r>
              <a:rPr lang="en-US" altLang="zh-CN" sz="2400" dirty="0">
                <a:latin typeface="微软雅黑" pitchFamily="34" charset="-122"/>
                <a:ea typeface="微软雅黑" pitchFamily="34" charset="-122"/>
              </a:rPr>
              <a:t>100</a:t>
            </a:r>
            <a:r>
              <a:rPr lang="zh-CN" altLang="en-US" sz="2400" dirty="0">
                <a:latin typeface="微软雅黑" pitchFamily="34" charset="-122"/>
                <a:ea typeface="微软雅黑" pitchFamily="34" charset="-122"/>
              </a:rPr>
              <a:t>以内所有整数的和</a:t>
            </a:r>
            <a:endParaRPr lang="en-US" altLang="zh-CN" sz="2400" dirty="0">
              <a:latin typeface="微软雅黑" pitchFamily="34" charset="-122"/>
              <a:ea typeface="微软雅黑" pitchFamily="34" charset="-122"/>
            </a:endParaRPr>
          </a:p>
          <a:p>
            <a:pPr lvl="0" algn="just"/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&gt;&gt;&gt;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 sum(range(1, 101))</a:t>
            </a:r>
          </a:p>
          <a:p>
            <a:pPr lvl="0" algn="just"/>
            <a:r>
              <a:rPr lang="zh-CN" altLang="en-US" sz="2400" dirty="0">
                <a:latin typeface="微软雅黑" pitchFamily="34" charset="-122"/>
                <a:ea typeface="微软雅黑" pitchFamily="34" charset="-122"/>
              </a:rPr>
              <a:t>举例二：对数列排序</a:t>
            </a:r>
            <a:endParaRPr lang="en-US" altLang="zh-CN" sz="2400" dirty="0">
              <a:latin typeface="微软雅黑" pitchFamily="34" charset="-122"/>
              <a:ea typeface="微软雅黑" pitchFamily="34" charset="-122"/>
            </a:endParaRPr>
          </a:p>
          <a:p>
            <a:pPr lvl="0" algn="just"/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&gt;&gt;&gt;</a:t>
            </a:r>
            <a:r>
              <a:rPr lang="en-US" altLang="zh-CN" sz="2400" dirty="0">
                <a:latin typeface="微软雅黑" pitchFamily="34" charset="-122"/>
                <a:ea typeface="微软雅黑" pitchFamily="34" charset="-122"/>
              </a:rPr>
              <a:t> sorted([3, 2, 1, 4, 5], reverse=True)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2" name="TextBox 8"/>
          <p:cNvSpPr txBox="1">
            <a:spLocks noChangeArrowheads="1"/>
          </p:cNvSpPr>
          <p:nvPr/>
        </p:nvSpPr>
        <p:spPr bwMode="auto">
          <a:xfrm>
            <a:off x="3312318" y="1732020"/>
            <a:ext cx="7200900" cy="523220"/>
          </a:xfrm>
          <a:prstGeom prst="rect">
            <a:avLst/>
          </a:prstGeom>
          <a:solidFill>
            <a:srgbClr val="8CC344"/>
          </a:solidFill>
          <a:ln>
            <a:noFill/>
          </a:ln>
        </p:spPr>
        <p:txBody>
          <a:bodyPr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9pPr>
          </a:lstStyle>
          <a:p>
            <a:pPr lvl="0"/>
            <a:r>
              <a:rPr lang="zh-CN" altLang="en-US" sz="2800" b="1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运算符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3" name="TextBox 9"/>
          <p:cNvSpPr txBox="1">
            <a:spLocks noChangeArrowheads="1"/>
          </p:cNvSpPr>
          <p:nvPr/>
        </p:nvSpPr>
        <p:spPr bwMode="auto">
          <a:xfrm>
            <a:off x="3336131" y="4277823"/>
            <a:ext cx="7177087" cy="523220"/>
          </a:xfrm>
          <a:prstGeom prst="rect">
            <a:avLst/>
          </a:prstGeom>
          <a:solidFill>
            <a:srgbClr val="004C40"/>
          </a:solidFill>
          <a:ln>
            <a:noFill/>
          </a:ln>
        </p:spPr>
        <p:txBody>
          <a:bodyPr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9pPr>
          </a:lstStyle>
          <a:p>
            <a:pPr lvl="0"/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内置函数（不一一列举）</a:t>
            </a:r>
          </a:p>
        </p:txBody>
      </p:sp>
      <p:grpSp>
        <p:nvGrpSpPr>
          <p:cNvPr id="34" name="组合 33"/>
          <p:cNvGrpSpPr/>
          <p:nvPr/>
        </p:nvGrpSpPr>
        <p:grpSpPr>
          <a:xfrm>
            <a:off x="1600993" y="4533411"/>
            <a:ext cx="1447800" cy="1446212"/>
            <a:chOff x="1600993" y="3935094"/>
            <a:chExt cx="1447800" cy="1446212"/>
          </a:xfrm>
          <a:solidFill>
            <a:srgbClr val="004C40"/>
          </a:solidFill>
        </p:grpSpPr>
        <p:sp>
          <p:nvSpPr>
            <p:cNvPr id="35" name="Freeform 14"/>
            <p:cNvSpPr>
              <a:spLocks/>
            </p:cNvSpPr>
            <p:nvPr/>
          </p:nvSpPr>
          <p:spPr bwMode="auto">
            <a:xfrm>
              <a:off x="1600993" y="3935094"/>
              <a:ext cx="1447800" cy="1446212"/>
            </a:xfrm>
            <a:custGeom>
              <a:avLst/>
              <a:gdLst>
                <a:gd name="T0" fmla="*/ 649558364 w 3227"/>
                <a:gd name="T1" fmla="*/ 328184358 h 3227"/>
                <a:gd name="T2" fmla="*/ 324879680 w 3227"/>
                <a:gd name="T3" fmla="*/ 648134227 h 3227"/>
                <a:gd name="T4" fmla="*/ 0 w 3227"/>
                <a:gd name="T5" fmla="*/ 323966725 h 3227"/>
                <a:gd name="T6" fmla="*/ 320652929 w 3227"/>
                <a:gd name="T7" fmla="*/ 0 h 3227"/>
                <a:gd name="T8" fmla="*/ 320652929 w 3227"/>
                <a:gd name="T9" fmla="*/ 0 h 3227"/>
                <a:gd name="T10" fmla="*/ 324879680 w 3227"/>
                <a:gd name="T11" fmla="*/ 0 h 3227"/>
                <a:gd name="T12" fmla="*/ 649558364 w 3227"/>
                <a:gd name="T13" fmla="*/ 0 h 3227"/>
                <a:gd name="T14" fmla="*/ 649558364 w 3227"/>
                <a:gd name="T15" fmla="*/ 323966725 h 3227"/>
                <a:gd name="T16" fmla="*/ 649558364 w 3227"/>
                <a:gd name="T17" fmla="*/ 328184358 h 322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227" h="3227">
                  <a:moveTo>
                    <a:pt x="3227" y="1634"/>
                  </a:moveTo>
                  <a:cubicBezTo>
                    <a:pt x="3216" y="2515"/>
                    <a:pt x="2498" y="3227"/>
                    <a:pt x="1614" y="3227"/>
                  </a:cubicBezTo>
                  <a:cubicBezTo>
                    <a:pt x="723" y="3227"/>
                    <a:pt x="0" y="2504"/>
                    <a:pt x="0" y="1613"/>
                  </a:cubicBezTo>
                  <a:cubicBezTo>
                    <a:pt x="0" y="729"/>
                    <a:pt x="712" y="11"/>
                    <a:pt x="1593" y="0"/>
                  </a:cubicBezTo>
                  <a:lnTo>
                    <a:pt x="1614" y="0"/>
                  </a:lnTo>
                  <a:lnTo>
                    <a:pt x="3227" y="0"/>
                  </a:lnTo>
                  <a:lnTo>
                    <a:pt x="3227" y="1613"/>
                  </a:lnTo>
                  <a:lnTo>
                    <a:pt x="3227" y="163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charset="0"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404E63"/>
                </a:solidFill>
                <a:effectLst/>
                <a:uLnTx/>
                <a:uFillTx/>
                <a:latin typeface="Arial" charset="0"/>
                <a:ea typeface="宋体" pitchFamily="2" charset="-122"/>
                <a:cs typeface="+mn-cs"/>
              </a:endParaRPr>
            </a:p>
          </p:txBody>
        </p:sp>
        <p:sp>
          <p:nvSpPr>
            <p:cNvPr id="36" name="TextBox 11"/>
            <p:cNvSpPr txBox="1">
              <a:spLocks noChangeArrowheads="1"/>
            </p:cNvSpPr>
            <p:nvPr/>
          </p:nvSpPr>
          <p:spPr bwMode="auto">
            <a:xfrm>
              <a:off x="1871884" y="4170559"/>
              <a:ext cx="906017" cy="83099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charset="0"/>
                <a:buNone/>
                <a:tabLst/>
                <a:defRPr/>
              </a:pPr>
              <a:r>
                <a:rPr kumimoji="0" lang="en-US" altLang="zh-CN" sz="4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+mn-cs"/>
                </a:rPr>
                <a:t>02</a:t>
              </a:r>
              <a:endParaRPr kumimoji="0" lang="zh-CN" altLang="en-US" sz="4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78877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:blinds dir="vert"/>
      </p:transition>
    </mc:Choice>
    <mc:Fallback xmlns="">
      <p:transition spd="slow" advClick="0" advTm="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 tmFilter="0,0; .5, 1; 1, 1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300"/>
                            </p:stCondLst>
                            <p:childTnLst>
                              <p:par>
                                <p:cTn id="4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83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8800"/>
                            </p:stCondLst>
                            <p:childTnLst>
                              <p:par>
                                <p:cTn id="51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 tmFilter="0,0; .5, 1; 1, 1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/>
      <p:bldP spid="30" grpId="0"/>
      <p:bldP spid="31" grpId="0"/>
      <p:bldP spid="32" grpId="0" animBg="1"/>
      <p:bldP spid="3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543" y="548372"/>
            <a:ext cx="3048250" cy="698853"/>
            <a:chOff x="544" y="253844"/>
            <a:chExt cx="3672407" cy="810497"/>
          </a:xfrm>
          <a:solidFill>
            <a:srgbClr val="004C40"/>
          </a:solidFill>
        </p:grpSpPr>
        <p:sp>
          <p:nvSpPr>
            <p:cNvPr id="4" name="矩形 3"/>
            <p:cNvSpPr/>
            <p:nvPr/>
          </p:nvSpPr>
          <p:spPr>
            <a:xfrm>
              <a:off x="544" y="343214"/>
              <a:ext cx="3213356" cy="63175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等腰三角形 4"/>
            <p:cNvSpPr/>
            <p:nvPr/>
          </p:nvSpPr>
          <p:spPr>
            <a:xfrm rot="5400000">
              <a:off x="3036418" y="427808"/>
              <a:ext cx="810497" cy="462569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6" name="标题 1"/>
          <p:cNvSpPr txBox="1">
            <a:spLocks/>
          </p:cNvSpPr>
          <p:nvPr/>
        </p:nvSpPr>
        <p:spPr>
          <a:xfrm>
            <a:off x="933590" y="617251"/>
            <a:ext cx="7095588" cy="795094"/>
          </a:xfrm>
          <a:prstGeom prst="rect">
            <a:avLst/>
          </a:prstGeom>
        </p:spPr>
        <p:txBody>
          <a:bodyPr lIns="91437" tIns="45718" rIns="91437" bIns="45718">
            <a:normAutofit/>
          </a:bodyPr>
          <a:lstStyle>
            <a:lvl1pPr algn="ctr" defTabSz="914345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28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流程控制</a:t>
            </a:r>
          </a:p>
        </p:txBody>
      </p:sp>
      <p:sp>
        <p:nvSpPr>
          <p:cNvPr id="7" name="椭圆 6"/>
          <p:cNvSpPr/>
          <p:nvPr/>
        </p:nvSpPr>
        <p:spPr>
          <a:xfrm>
            <a:off x="154853" y="507428"/>
            <a:ext cx="780701" cy="780742"/>
          </a:xfrm>
          <a:prstGeom prst="ellipse">
            <a:avLst/>
          </a:prstGeom>
          <a:gradFill>
            <a:gsLst>
              <a:gs pos="34000">
                <a:schemeClr val="bg1"/>
              </a:gs>
              <a:gs pos="96000">
                <a:srgbClr val="DBDBDD"/>
              </a:gs>
            </a:gsLst>
            <a:path path="circle">
              <a:fillToRect l="100000" t="100000"/>
            </a:path>
          </a:gradFill>
          <a:ln w="19050">
            <a:solidFill>
              <a:schemeClr val="bg1"/>
            </a:solidFill>
          </a:ln>
          <a:effectLst>
            <a:outerShdw blurRad="254000" dist="88900" dir="7200000" sx="92000" sy="92000" algn="ctr" rotWithShape="0">
              <a:srgbClr val="000000">
                <a:alpha val="7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spcCol="0" rtlCol="0" anchor="ctr"/>
          <a:lstStyle/>
          <a:p>
            <a:pPr algn="ctr"/>
            <a:endParaRPr lang="zh-CN" altLang="en-US"/>
          </a:p>
        </p:txBody>
      </p:sp>
      <p:sp>
        <p:nvSpPr>
          <p:cNvPr id="8" name="TextBox 7"/>
          <p:cNvSpPr txBox="1"/>
          <p:nvPr/>
        </p:nvSpPr>
        <p:spPr>
          <a:xfrm>
            <a:off x="199534" y="587400"/>
            <a:ext cx="691209" cy="584771"/>
          </a:xfrm>
          <a:prstGeom prst="rect">
            <a:avLst/>
          </a:prstGeom>
          <a:noFill/>
        </p:spPr>
        <p:txBody>
          <a:bodyPr wrap="none" lIns="91437" tIns="45718" rIns="91437" bIns="45718" rtlCol="0">
            <a:spAutoFit/>
          </a:bodyPr>
          <a:lstStyle/>
          <a:p>
            <a:r>
              <a:rPr lang="en-US" altLang="zh-CN" sz="3200" b="1">
                <a:solidFill>
                  <a:srgbClr val="004C40"/>
                </a:solidFill>
                <a:latin typeface="微软雅黑" pitchFamily="34" charset="-122"/>
                <a:ea typeface="微软雅黑" pitchFamily="34" charset="-122"/>
              </a:rPr>
              <a:t>07</a:t>
            </a:r>
            <a:endParaRPr lang="zh-CN" altLang="en-US" sz="3200" b="1">
              <a:solidFill>
                <a:srgbClr val="004C4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27" name="组合 26"/>
          <p:cNvGrpSpPr/>
          <p:nvPr/>
        </p:nvGrpSpPr>
        <p:grpSpPr>
          <a:xfrm>
            <a:off x="1600993" y="1643120"/>
            <a:ext cx="1447800" cy="1446213"/>
            <a:chOff x="1600993" y="1463903"/>
            <a:chExt cx="1447800" cy="1446213"/>
          </a:xfrm>
          <a:solidFill>
            <a:srgbClr val="8CC344"/>
          </a:solidFill>
        </p:grpSpPr>
        <p:sp>
          <p:nvSpPr>
            <p:cNvPr id="28" name="Freeform 14"/>
            <p:cNvSpPr>
              <a:spLocks/>
            </p:cNvSpPr>
            <p:nvPr/>
          </p:nvSpPr>
          <p:spPr bwMode="auto">
            <a:xfrm>
              <a:off x="1600993" y="1463903"/>
              <a:ext cx="1447800" cy="1446213"/>
            </a:xfrm>
            <a:custGeom>
              <a:avLst/>
              <a:gdLst>
                <a:gd name="T0" fmla="*/ 649558364 w 3227"/>
                <a:gd name="T1" fmla="*/ 328185033 h 3227"/>
                <a:gd name="T2" fmla="*/ 324879680 w 3227"/>
                <a:gd name="T3" fmla="*/ 648135123 h 3227"/>
                <a:gd name="T4" fmla="*/ 0 w 3227"/>
                <a:gd name="T5" fmla="*/ 323966949 h 3227"/>
                <a:gd name="T6" fmla="*/ 320652929 w 3227"/>
                <a:gd name="T7" fmla="*/ 0 h 3227"/>
                <a:gd name="T8" fmla="*/ 320652929 w 3227"/>
                <a:gd name="T9" fmla="*/ 0 h 3227"/>
                <a:gd name="T10" fmla="*/ 324879680 w 3227"/>
                <a:gd name="T11" fmla="*/ 0 h 3227"/>
                <a:gd name="T12" fmla="*/ 649558364 w 3227"/>
                <a:gd name="T13" fmla="*/ 0 h 3227"/>
                <a:gd name="T14" fmla="*/ 649558364 w 3227"/>
                <a:gd name="T15" fmla="*/ 323966949 h 3227"/>
                <a:gd name="T16" fmla="*/ 649558364 w 3227"/>
                <a:gd name="T17" fmla="*/ 328185033 h 322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227" h="3227">
                  <a:moveTo>
                    <a:pt x="3227" y="1634"/>
                  </a:moveTo>
                  <a:cubicBezTo>
                    <a:pt x="3216" y="2515"/>
                    <a:pt x="2498" y="3227"/>
                    <a:pt x="1614" y="3227"/>
                  </a:cubicBezTo>
                  <a:cubicBezTo>
                    <a:pt x="723" y="3227"/>
                    <a:pt x="0" y="2504"/>
                    <a:pt x="0" y="1613"/>
                  </a:cubicBezTo>
                  <a:cubicBezTo>
                    <a:pt x="0" y="729"/>
                    <a:pt x="712" y="11"/>
                    <a:pt x="1593" y="0"/>
                  </a:cubicBezTo>
                  <a:lnTo>
                    <a:pt x="1614" y="0"/>
                  </a:lnTo>
                  <a:lnTo>
                    <a:pt x="3227" y="0"/>
                  </a:lnTo>
                  <a:lnTo>
                    <a:pt x="3227" y="1613"/>
                  </a:lnTo>
                  <a:lnTo>
                    <a:pt x="3227" y="163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charset="0"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404E63"/>
                </a:solidFill>
                <a:effectLst/>
                <a:uLnTx/>
                <a:uFillTx/>
                <a:latin typeface="Arial" charset="0"/>
                <a:ea typeface="宋体" pitchFamily="2" charset="-122"/>
                <a:cs typeface="+mn-cs"/>
              </a:endParaRPr>
            </a:p>
          </p:txBody>
        </p:sp>
        <p:sp>
          <p:nvSpPr>
            <p:cNvPr id="29" name="TextBox 5"/>
            <p:cNvSpPr txBox="1">
              <a:spLocks noChangeArrowheads="1"/>
            </p:cNvSpPr>
            <p:nvPr/>
          </p:nvSpPr>
          <p:spPr bwMode="auto">
            <a:xfrm>
              <a:off x="1848072" y="1771510"/>
              <a:ext cx="906017" cy="83099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charset="0"/>
                <a:buNone/>
                <a:tabLst/>
                <a:defRPr/>
              </a:pPr>
              <a:r>
                <a:rPr kumimoji="0" lang="en-US" altLang="zh-CN" sz="4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+mn-cs"/>
                </a:rPr>
                <a:t>01</a:t>
              </a:r>
              <a:endParaRPr kumimoji="0" lang="zh-CN" altLang="en-US" sz="4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endParaRPr>
            </a:p>
          </p:txBody>
        </p:sp>
      </p:grpSp>
      <p:sp>
        <p:nvSpPr>
          <p:cNvPr id="30" name="TextBox 6"/>
          <p:cNvSpPr txBox="1">
            <a:spLocks noChangeArrowheads="1"/>
          </p:cNvSpPr>
          <p:nvPr/>
        </p:nvSpPr>
        <p:spPr bwMode="auto">
          <a:xfrm>
            <a:off x="3258343" y="1905058"/>
            <a:ext cx="7254875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9pPr>
          </a:lstStyle>
          <a:p>
            <a:pPr lvl="0" algn="just"/>
            <a:r>
              <a:rPr lang="en-US" altLang="zh-CN" sz="2400">
                <a:latin typeface="微软雅黑" pitchFamily="34" charset="-122"/>
                <a:ea typeface="微软雅黑" pitchFamily="34" charset="-122"/>
              </a:rPr>
              <a:t>S = 0</a:t>
            </a:r>
          </a:p>
          <a:p>
            <a:pPr lvl="0" algn="just"/>
            <a:r>
              <a:rPr lang="en-US" altLang="zh-CN" sz="2400">
                <a:latin typeface="微软雅黑" pitchFamily="34" charset="-122"/>
                <a:ea typeface="微软雅黑" pitchFamily="34" charset="-122"/>
              </a:rPr>
              <a:t>for n in range(2,101):</a:t>
            </a:r>
          </a:p>
          <a:p>
            <a:pPr lvl="0" algn="just"/>
            <a:r>
              <a:rPr lang="en-US" altLang="zh-CN" sz="2400">
                <a:latin typeface="微软雅黑" pitchFamily="34" charset="-122"/>
                <a:ea typeface="微软雅黑" pitchFamily="34" charset="-122"/>
              </a:rPr>
              <a:t>    for i in range(2,n):</a:t>
            </a:r>
          </a:p>
          <a:p>
            <a:pPr lvl="0" algn="just"/>
            <a:r>
              <a:rPr lang="en-US" altLang="zh-CN" sz="2400">
                <a:latin typeface="微软雅黑" pitchFamily="34" charset="-122"/>
                <a:ea typeface="微软雅黑" pitchFamily="34" charset="-122"/>
              </a:rPr>
              <a:t>        if n%i == 0:</a:t>
            </a:r>
          </a:p>
          <a:p>
            <a:pPr lvl="0" algn="just"/>
            <a:r>
              <a:rPr lang="en-US" altLang="zh-CN" sz="2400">
                <a:latin typeface="微软雅黑" pitchFamily="34" charset="-122"/>
                <a:ea typeface="微软雅黑" pitchFamily="34" charset="-122"/>
              </a:rPr>
              <a:t>            break</a:t>
            </a:r>
          </a:p>
          <a:p>
            <a:pPr lvl="0" algn="just"/>
            <a:r>
              <a:rPr lang="en-US" altLang="zh-CN" sz="2400">
                <a:latin typeface="微软雅黑" pitchFamily="34" charset="-122"/>
                <a:ea typeface="微软雅黑" pitchFamily="34" charset="-122"/>
              </a:rPr>
              <a:t>    else:</a:t>
            </a:r>
          </a:p>
          <a:p>
            <a:pPr lvl="0" algn="just"/>
            <a:r>
              <a:rPr lang="en-US" altLang="zh-CN" sz="2400">
                <a:latin typeface="微软雅黑" pitchFamily="34" charset="-122"/>
                <a:ea typeface="微软雅黑" pitchFamily="34" charset="-122"/>
              </a:rPr>
              <a:t>        S = S + n</a:t>
            </a:r>
          </a:p>
          <a:p>
            <a:pPr lvl="0" algn="just"/>
            <a:r>
              <a:rPr lang="en-US" altLang="zh-CN" sz="2400">
                <a:latin typeface="微软雅黑" pitchFamily="34" charset="-122"/>
                <a:ea typeface="微软雅黑" pitchFamily="34" charset="-122"/>
              </a:rPr>
              <a:t>print("100</a:t>
            </a:r>
            <a:r>
              <a:rPr lang="zh-CN" altLang="en-US" sz="2400">
                <a:latin typeface="微软雅黑" pitchFamily="34" charset="-122"/>
                <a:ea typeface="微软雅黑" pitchFamily="34" charset="-122"/>
              </a:rPr>
              <a:t>以内所有素数的和为：</a:t>
            </a:r>
            <a:r>
              <a:rPr lang="en-US" altLang="zh-CN" sz="2400">
                <a:latin typeface="微软雅黑" pitchFamily="34" charset="-122"/>
                <a:ea typeface="微软雅黑" pitchFamily="34" charset="-122"/>
              </a:rPr>
              <a:t>%d" % S)</a:t>
            </a:r>
          </a:p>
        </p:txBody>
      </p:sp>
      <p:sp>
        <p:nvSpPr>
          <p:cNvPr id="32" name="TextBox 8"/>
          <p:cNvSpPr txBox="1">
            <a:spLocks noChangeArrowheads="1"/>
          </p:cNvSpPr>
          <p:nvPr/>
        </p:nvSpPr>
        <p:spPr bwMode="auto">
          <a:xfrm>
            <a:off x="3312318" y="1312920"/>
            <a:ext cx="7200900" cy="523220"/>
          </a:xfrm>
          <a:prstGeom prst="rect">
            <a:avLst/>
          </a:prstGeom>
          <a:solidFill>
            <a:srgbClr val="8CC344"/>
          </a:solidFill>
          <a:ln>
            <a:noFill/>
          </a:ln>
        </p:spPr>
        <p:txBody>
          <a:bodyPr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9pPr>
          </a:lstStyle>
          <a:p>
            <a:pPr lvl="0"/>
            <a:r>
              <a:rPr lang="zh-CN" altLang="en-US" sz="2800" b="1" noProof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举例：求</a:t>
            </a:r>
            <a:r>
              <a:rPr lang="en-US" altLang="zh-CN" sz="2800" b="1" noProof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100</a:t>
            </a:r>
            <a:r>
              <a:rPr lang="zh-CN" altLang="en-US" sz="2800" b="1" noProof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以内所有素数的和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9" name="TextBox 7"/>
          <p:cNvSpPr txBox="1">
            <a:spLocks noChangeArrowheads="1"/>
          </p:cNvSpPr>
          <p:nvPr/>
        </p:nvSpPr>
        <p:spPr bwMode="auto">
          <a:xfrm>
            <a:off x="3342481" y="5574811"/>
            <a:ext cx="8125619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9pPr>
          </a:lstStyle>
          <a:p>
            <a:pPr lvl="0" algn="just"/>
            <a:r>
              <a:rPr kumimoji="0" lang="en-US" altLang="zh-CN" sz="2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if、elif、else、for、while、break、continue、pass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  <a:p>
            <a:pPr lvl="0" algn="just"/>
            <a:r>
              <a:rPr lang="zh-CN" altLang="en-US" sz="2400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注意</a:t>
            </a:r>
            <a:r>
              <a:rPr lang="en-US" altLang="zh-CN" sz="2400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1</a:t>
            </a:r>
            <a:r>
              <a:rPr lang="zh-CN" altLang="en-US" sz="2400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：</a:t>
            </a:r>
            <a:r>
              <a:rPr lang="en-US" altLang="zh-CN" sz="2400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else</a:t>
            </a:r>
            <a:r>
              <a:rPr lang="zh-CN" altLang="en-US" sz="2400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可以用在循环中！</a:t>
            </a:r>
            <a:endParaRPr lang="en-US" altLang="zh-CN" sz="2400" dirty="0">
              <a:solidFill>
                <a:srgbClr val="FF0000"/>
              </a:solidFill>
              <a:latin typeface="微软雅黑" pitchFamily="34" charset="-122"/>
              <a:ea typeface="微软雅黑" pitchFamily="34" charset="-122"/>
            </a:endParaRPr>
          </a:p>
          <a:p>
            <a:pPr lvl="0" algn="just"/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注意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2：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没有</a:t>
            </a:r>
            <a:r>
              <a:rPr lang="en-US" altLang="zh-CN" sz="2400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switch</a:t>
            </a:r>
            <a:r>
              <a:rPr lang="zh-CN" altLang="en-US" sz="2400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语句！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0" name="TextBox 9"/>
          <p:cNvSpPr txBox="1">
            <a:spLocks noChangeArrowheads="1"/>
          </p:cNvSpPr>
          <p:nvPr/>
        </p:nvSpPr>
        <p:spPr bwMode="auto">
          <a:xfrm>
            <a:off x="3336131" y="5001723"/>
            <a:ext cx="7177087" cy="523220"/>
          </a:xfrm>
          <a:prstGeom prst="rect">
            <a:avLst/>
          </a:prstGeom>
          <a:solidFill>
            <a:srgbClr val="004C40"/>
          </a:solidFill>
          <a:ln>
            <a:noFill/>
          </a:ln>
        </p:spPr>
        <p:txBody>
          <a:bodyPr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9pPr>
          </a:lstStyle>
          <a:p>
            <a:pPr lvl="0"/>
            <a:r>
              <a:rPr lang="zh-CN" altLang="en-US" sz="2800" b="1" noProof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特殊关键字：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1600993" y="5257311"/>
            <a:ext cx="1447800" cy="1446212"/>
            <a:chOff x="1600993" y="3935094"/>
            <a:chExt cx="1447800" cy="1446212"/>
          </a:xfrm>
          <a:solidFill>
            <a:srgbClr val="004C40"/>
          </a:solidFill>
        </p:grpSpPr>
        <p:sp>
          <p:nvSpPr>
            <p:cNvPr id="22" name="Freeform 14"/>
            <p:cNvSpPr>
              <a:spLocks/>
            </p:cNvSpPr>
            <p:nvPr/>
          </p:nvSpPr>
          <p:spPr bwMode="auto">
            <a:xfrm>
              <a:off x="1600993" y="3935094"/>
              <a:ext cx="1447800" cy="1446212"/>
            </a:xfrm>
            <a:custGeom>
              <a:avLst/>
              <a:gdLst>
                <a:gd name="T0" fmla="*/ 649558364 w 3227"/>
                <a:gd name="T1" fmla="*/ 328184358 h 3227"/>
                <a:gd name="T2" fmla="*/ 324879680 w 3227"/>
                <a:gd name="T3" fmla="*/ 648134227 h 3227"/>
                <a:gd name="T4" fmla="*/ 0 w 3227"/>
                <a:gd name="T5" fmla="*/ 323966725 h 3227"/>
                <a:gd name="T6" fmla="*/ 320652929 w 3227"/>
                <a:gd name="T7" fmla="*/ 0 h 3227"/>
                <a:gd name="T8" fmla="*/ 320652929 w 3227"/>
                <a:gd name="T9" fmla="*/ 0 h 3227"/>
                <a:gd name="T10" fmla="*/ 324879680 w 3227"/>
                <a:gd name="T11" fmla="*/ 0 h 3227"/>
                <a:gd name="T12" fmla="*/ 649558364 w 3227"/>
                <a:gd name="T13" fmla="*/ 0 h 3227"/>
                <a:gd name="T14" fmla="*/ 649558364 w 3227"/>
                <a:gd name="T15" fmla="*/ 323966725 h 3227"/>
                <a:gd name="T16" fmla="*/ 649558364 w 3227"/>
                <a:gd name="T17" fmla="*/ 328184358 h 322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227" h="3227">
                  <a:moveTo>
                    <a:pt x="3227" y="1634"/>
                  </a:moveTo>
                  <a:cubicBezTo>
                    <a:pt x="3216" y="2515"/>
                    <a:pt x="2498" y="3227"/>
                    <a:pt x="1614" y="3227"/>
                  </a:cubicBezTo>
                  <a:cubicBezTo>
                    <a:pt x="723" y="3227"/>
                    <a:pt x="0" y="2504"/>
                    <a:pt x="0" y="1613"/>
                  </a:cubicBezTo>
                  <a:cubicBezTo>
                    <a:pt x="0" y="729"/>
                    <a:pt x="712" y="11"/>
                    <a:pt x="1593" y="0"/>
                  </a:cubicBezTo>
                  <a:lnTo>
                    <a:pt x="1614" y="0"/>
                  </a:lnTo>
                  <a:lnTo>
                    <a:pt x="3227" y="0"/>
                  </a:lnTo>
                  <a:lnTo>
                    <a:pt x="3227" y="1613"/>
                  </a:lnTo>
                  <a:lnTo>
                    <a:pt x="3227" y="163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charset="0"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404E63"/>
                </a:solidFill>
                <a:effectLst/>
                <a:uLnTx/>
                <a:uFillTx/>
                <a:latin typeface="Arial" charset="0"/>
                <a:ea typeface="宋体" pitchFamily="2" charset="-122"/>
                <a:cs typeface="+mn-cs"/>
              </a:endParaRPr>
            </a:p>
          </p:txBody>
        </p:sp>
        <p:sp>
          <p:nvSpPr>
            <p:cNvPr id="23" name="TextBox 11"/>
            <p:cNvSpPr txBox="1">
              <a:spLocks noChangeArrowheads="1"/>
            </p:cNvSpPr>
            <p:nvPr/>
          </p:nvSpPr>
          <p:spPr bwMode="auto">
            <a:xfrm>
              <a:off x="1871884" y="4170559"/>
              <a:ext cx="906017" cy="83099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charset="0"/>
                <a:buNone/>
                <a:tabLst/>
                <a:defRPr/>
              </a:pPr>
              <a:r>
                <a:rPr kumimoji="0" lang="en-US" altLang="zh-CN" sz="4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+mn-cs"/>
                </a:rPr>
                <a:t>02</a:t>
              </a:r>
              <a:endParaRPr kumimoji="0" lang="zh-CN" altLang="en-US" sz="4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49078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:blinds dir="vert"/>
      </p:transition>
    </mc:Choice>
    <mc:Fallback xmlns="">
      <p:transition spd="slow" advClick="0" advTm="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 tmFilter="0,0; .5, 1; 1, 1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400"/>
                            </p:stCondLst>
                            <p:childTnLst>
                              <p:par>
                                <p:cTn id="4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84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8900"/>
                            </p:stCondLst>
                            <p:childTnLst>
                              <p:par>
                                <p:cTn id="51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 tmFilter="0,0; .5, 1; 1, 1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/>
      <p:bldP spid="30" grpId="0"/>
      <p:bldP spid="32" grpId="0" animBg="1"/>
      <p:bldP spid="19" grpId="0"/>
      <p:bldP spid="2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542" y="548372"/>
            <a:ext cx="3311775" cy="698853"/>
            <a:chOff x="544" y="253844"/>
            <a:chExt cx="3672407" cy="810497"/>
          </a:xfrm>
          <a:solidFill>
            <a:srgbClr val="004C40"/>
          </a:solidFill>
        </p:grpSpPr>
        <p:sp>
          <p:nvSpPr>
            <p:cNvPr id="4" name="矩形 3"/>
            <p:cNvSpPr/>
            <p:nvPr/>
          </p:nvSpPr>
          <p:spPr>
            <a:xfrm>
              <a:off x="544" y="343214"/>
              <a:ext cx="3213356" cy="63175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等腰三角形 4"/>
            <p:cNvSpPr/>
            <p:nvPr/>
          </p:nvSpPr>
          <p:spPr>
            <a:xfrm rot="5400000">
              <a:off x="3036418" y="427808"/>
              <a:ext cx="810497" cy="462569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6" name="标题 1"/>
          <p:cNvSpPr txBox="1">
            <a:spLocks/>
          </p:cNvSpPr>
          <p:nvPr/>
        </p:nvSpPr>
        <p:spPr>
          <a:xfrm>
            <a:off x="933590" y="617251"/>
            <a:ext cx="7095588" cy="795094"/>
          </a:xfrm>
          <a:prstGeom prst="rect">
            <a:avLst/>
          </a:prstGeom>
        </p:spPr>
        <p:txBody>
          <a:bodyPr lIns="91437" tIns="45718" rIns="91437" bIns="45718">
            <a:normAutofit/>
          </a:bodyPr>
          <a:lstStyle>
            <a:lvl1pPr algn="ctr" defTabSz="914345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28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自定义函数</a:t>
            </a:r>
          </a:p>
        </p:txBody>
      </p:sp>
      <p:sp>
        <p:nvSpPr>
          <p:cNvPr id="7" name="椭圆 6"/>
          <p:cNvSpPr/>
          <p:nvPr/>
        </p:nvSpPr>
        <p:spPr>
          <a:xfrm>
            <a:off x="154853" y="507428"/>
            <a:ext cx="780701" cy="780742"/>
          </a:xfrm>
          <a:prstGeom prst="ellipse">
            <a:avLst/>
          </a:prstGeom>
          <a:gradFill>
            <a:gsLst>
              <a:gs pos="34000">
                <a:schemeClr val="bg1"/>
              </a:gs>
              <a:gs pos="96000">
                <a:srgbClr val="DBDBDD"/>
              </a:gs>
            </a:gsLst>
            <a:path path="circle">
              <a:fillToRect l="100000" t="100000"/>
            </a:path>
          </a:gradFill>
          <a:ln w="19050">
            <a:solidFill>
              <a:schemeClr val="bg1"/>
            </a:solidFill>
          </a:ln>
          <a:effectLst>
            <a:outerShdw blurRad="254000" dist="88900" dir="7200000" sx="92000" sy="92000" algn="ctr" rotWithShape="0">
              <a:srgbClr val="000000">
                <a:alpha val="7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spcCol="0" rtlCol="0" anchor="ctr"/>
          <a:lstStyle/>
          <a:p>
            <a:pPr algn="ctr"/>
            <a:endParaRPr lang="zh-CN" altLang="en-US"/>
          </a:p>
        </p:txBody>
      </p:sp>
      <p:sp>
        <p:nvSpPr>
          <p:cNvPr id="8" name="TextBox 7"/>
          <p:cNvSpPr txBox="1"/>
          <p:nvPr/>
        </p:nvSpPr>
        <p:spPr>
          <a:xfrm>
            <a:off x="199534" y="587400"/>
            <a:ext cx="691209" cy="584771"/>
          </a:xfrm>
          <a:prstGeom prst="rect">
            <a:avLst/>
          </a:prstGeom>
          <a:noFill/>
        </p:spPr>
        <p:txBody>
          <a:bodyPr wrap="none" lIns="91437" tIns="45718" rIns="91437" bIns="45718" rtlCol="0">
            <a:spAutoFit/>
          </a:bodyPr>
          <a:lstStyle/>
          <a:p>
            <a:r>
              <a:rPr lang="en-US" altLang="zh-CN" sz="3200" b="1">
                <a:solidFill>
                  <a:srgbClr val="004C40"/>
                </a:solidFill>
                <a:latin typeface="微软雅黑" pitchFamily="34" charset="-122"/>
                <a:ea typeface="微软雅黑" pitchFamily="34" charset="-122"/>
              </a:rPr>
              <a:t>08</a:t>
            </a:r>
            <a:endParaRPr lang="zh-CN" altLang="en-US" sz="3200" b="1">
              <a:solidFill>
                <a:srgbClr val="004C4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27" name="组合 26"/>
          <p:cNvGrpSpPr/>
          <p:nvPr/>
        </p:nvGrpSpPr>
        <p:grpSpPr>
          <a:xfrm>
            <a:off x="1600993" y="1643120"/>
            <a:ext cx="1447800" cy="1446213"/>
            <a:chOff x="1600993" y="1463903"/>
            <a:chExt cx="1447800" cy="1446213"/>
          </a:xfrm>
          <a:solidFill>
            <a:srgbClr val="8CC344"/>
          </a:solidFill>
        </p:grpSpPr>
        <p:sp>
          <p:nvSpPr>
            <p:cNvPr id="28" name="Freeform 14"/>
            <p:cNvSpPr>
              <a:spLocks/>
            </p:cNvSpPr>
            <p:nvPr/>
          </p:nvSpPr>
          <p:spPr bwMode="auto">
            <a:xfrm>
              <a:off x="1600993" y="1463903"/>
              <a:ext cx="1447800" cy="1446213"/>
            </a:xfrm>
            <a:custGeom>
              <a:avLst/>
              <a:gdLst>
                <a:gd name="T0" fmla="*/ 649558364 w 3227"/>
                <a:gd name="T1" fmla="*/ 328185033 h 3227"/>
                <a:gd name="T2" fmla="*/ 324879680 w 3227"/>
                <a:gd name="T3" fmla="*/ 648135123 h 3227"/>
                <a:gd name="T4" fmla="*/ 0 w 3227"/>
                <a:gd name="T5" fmla="*/ 323966949 h 3227"/>
                <a:gd name="T6" fmla="*/ 320652929 w 3227"/>
                <a:gd name="T7" fmla="*/ 0 h 3227"/>
                <a:gd name="T8" fmla="*/ 320652929 w 3227"/>
                <a:gd name="T9" fmla="*/ 0 h 3227"/>
                <a:gd name="T10" fmla="*/ 324879680 w 3227"/>
                <a:gd name="T11" fmla="*/ 0 h 3227"/>
                <a:gd name="T12" fmla="*/ 649558364 w 3227"/>
                <a:gd name="T13" fmla="*/ 0 h 3227"/>
                <a:gd name="T14" fmla="*/ 649558364 w 3227"/>
                <a:gd name="T15" fmla="*/ 323966949 h 3227"/>
                <a:gd name="T16" fmla="*/ 649558364 w 3227"/>
                <a:gd name="T17" fmla="*/ 328185033 h 322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227" h="3227">
                  <a:moveTo>
                    <a:pt x="3227" y="1634"/>
                  </a:moveTo>
                  <a:cubicBezTo>
                    <a:pt x="3216" y="2515"/>
                    <a:pt x="2498" y="3227"/>
                    <a:pt x="1614" y="3227"/>
                  </a:cubicBezTo>
                  <a:cubicBezTo>
                    <a:pt x="723" y="3227"/>
                    <a:pt x="0" y="2504"/>
                    <a:pt x="0" y="1613"/>
                  </a:cubicBezTo>
                  <a:cubicBezTo>
                    <a:pt x="0" y="729"/>
                    <a:pt x="712" y="11"/>
                    <a:pt x="1593" y="0"/>
                  </a:cubicBezTo>
                  <a:lnTo>
                    <a:pt x="1614" y="0"/>
                  </a:lnTo>
                  <a:lnTo>
                    <a:pt x="3227" y="0"/>
                  </a:lnTo>
                  <a:lnTo>
                    <a:pt x="3227" y="1613"/>
                  </a:lnTo>
                  <a:lnTo>
                    <a:pt x="3227" y="163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charset="0"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404E63"/>
                </a:solidFill>
                <a:effectLst/>
                <a:uLnTx/>
                <a:uFillTx/>
                <a:latin typeface="Arial" charset="0"/>
                <a:ea typeface="宋体" pitchFamily="2" charset="-122"/>
                <a:cs typeface="+mn-cs"/>
              </a:endParaRPr>
            </a:p>
          </p:txBody>
        </p:sp>
        <p:sp>
          <p:nvSpPr>
            <p:cNvPr id="29" name="TextBox 5"/>
            <p:cNvSpPr txBox="1">
              <a:spLocks noChangeArrowheads="1"/>
            </p:cNvSpPr>
            <p:nvPr/>
          </p:nvSpPr>
          <p:spPr bwMode="auto">
            <a:xfrm>
              <a:off x="1848072" y="1771510"/>
              <a:ext cx="906017" cy="83099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charset="0"/>
                <a:buNone/>
                <a:tabLst/>
                <a:defRPr/>
              </a:pPr>
              <a:r>
                <a:rPr kumimoji="0" lang="en-US" altLang="zh-CN" sz="4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+mn-cs"/>
                </a:rPr>
                <a:t>01</a:t>
              </a:r>
              <a:endParaRPr kumimoji="0" lang="zh-CN" altLang="en-US" sz="4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endParaRPr>
            </a:p>
          </p:txBody>
        </p:sp>
      </p:grpSp>
      <p:sp>
        <p:nvSpPr>
          <p:cNvPr id="30" name="TextBox 6"/>
          <p:cNvSpPr txBox="1">
            <a:spLocks noChangeArrowheads="1"/>
          </p:cNvSpPr>
          <p:nvPr/>
        </p:nvSpPr>
        <p:spPr bwMode="auto">
          <a:xfrm>
            <a:off x="3258343" y="1905058"/>
            <a:ext cx="7254875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9pPr>
          </a:lstStyle>
          <a:p>
            <a:pPr lvl="0" algn="just"/>
            <a:r>
              <a:rPr lang="en-US" altLang="zh-CN" sz="2400" dirty="0">
                <a:latin typeface="微软雅黑" pitchFamily="34" charset="-122"/>
                <a:ea typeface="微软雅黑" pitchFamily="34" charset="-122"/>
              </a:rPr>
              <a:t>def </a:t>
            </a:r>
            <a:r>
              <a:rPr lang="en-US" altLang="zh-CN" sz="2400" dirty="0" err="1">
                <a:latin typeface="微软雅黑" pitchFamily="34" charset="-122"/>
                <a:ea typeface="微软雅黑" pitchFamily="34" charset="-122"/>
              </a:rPr>
              <a:t>isPrime</a:t>
            </a:r>
            <a:r>
              <a:rPr lang="en-US" altLang="zh-CN" sz="2400" dirty="0">
                <a:latin typeface="微软雅黑" pitchFamily="34" charset="-122"/>
                <a:ea typeface="微软雅黑" pitchFamily="34" charset="-122"/>
              </a:rPr>
              <a:t>(n):</a:t>
            </a:r>
          </a:p>
          <a:p>
            <a:pPr lvl="0" algn="just"/>
            <a:r>
              <a:rPr lang="en-US" altLang="zh-CN" sz="2400" dirty="0">
                <a:latin typeface="微软雅黑" pitchFamily="34" charset="-122"/>
                <a:ea typeface="微软雅黑" pitchFamily="34" charset="-122"/>
              </a:rPr>
              <a:t>    for </a:t>
            </a:r>
            <a:r>
              <a:rPr lang="en-US" altLang="zh-CN" sz="2400" dirty="0" err="1">
                <a:latin typeface="微软雅黑" pitchFamily="34" charset="-122"/>
                <a:ea typeface="微软雅黑" pitchFamily="34" charset="-122"/>
              </a:rPr>
              <a:t>i</a:t>
            </a:r>
            <a:r>
              <a:rPr lang="en-US" altLang="zh-CN" sz="2400" dirty="0">
                <a:latin typeface="微软雅黑" pitchFamily="34" charset="-122"/>
                <a:ea typeface="微软雅黑" pitchFamily="34" charset="-122"/>
              </a:rPr>
              <a:t> in range(2,n):</a:t>
            </a:r>
          </a:p>
          <a:p>
            <a:pPr lvl="0" algn="just"/>
            <a:r>
              <a:rPr lang="en-US" altLang="zh-CN" sz="2400" dirty="0">
                <a:latin typeface="微软雅黑" pitchFamily="34" charset="-122"/>
                <a:ea typeface="微软雅黑" pitchFamily="34" charset="-122"/>
              </a:rPr>
              <a:t>        if </a:t>
            </a:r>
            <a:r>
              <a:rPr lang="en-US" altLang="zh-CN" sz="2400" dirty="0" err="1">
                <a:latin typeface="微软雅黑" pitchFamily="34" charset="-122"/>
                <a:ea typeface="微软雅黑" pitchFamily="34" charset="-122"/>
              </a:rPr>
              <a:t>n%i</a:t>
            </a:r>
            <a:r>
              <a:rPr lang="en-US" altLang="zh-CN" sz="2400" dirty="0">
                <a:latin typeface="微软雅黑" pitchFamily="34" charset="-122"/>
                <a:ea typeface="微软雅黑" pitchFamily="34" charset="-122"/>
              </a:rPr>
              <a:t> == 0:</a:t>
            </a:r>
          </a:p>
          <a:p>
            <a:pPr lvl="0" algn="just"/>
            <a:r>
              <a:rPr lang="en-US" altLang="zh-CN" sz="2400" dirty="0">
                <a:latin typeface="微软雅黑" pitchFamily="34" charset="-122"/>
                <a:ea typeface="微软雅黑" pitchFamily="34" charset="-122"/>
              </a:rPr>
              <a:t>            return False</a:t>
            </a:r>
          </a:p>
          <a:p>
            <a:pPr lvl="0" algn="just"/>
            <a:r>
              <a:rPr lang="en-US" altLang="zh-CN" sz="2400" dirty="0">
                <a:latin typeface="微软雅黑" pitchFamily="34" charset="-122"/>
                <a:ea typeface="微软雅黑" pitchFamily="34" charset="-122"/>
              </a:rPr>
              <a:t>    else:</a:t>
            </a:r>
          </a:p>
          <a:p>
            <a:pPr lvl="0" algn="just"/>
            <a:r>
              <a:rPr lang="en-US" altLang="zh-CN" sz="2400" dirty="0">
                <a:latin typeface="微软雅黑" pitchFamily="34" charset="-122"/>
                <a:ea typeface="微软雅黑" pitchFamily="34" charset="-122"/>
              </a:rPr>
              <a:t>        return True</a:t>
            </a:r>
          </a:p>
          <a:p>
            <a:pPr lvl="0" algn="just"/>
            <a:r>
              <a:rPr lang="en-US" altLang="zh-CN" sz="2400" dirty="0">
                <a:latin typeface="微软雅黑" pitchFamily="34" charset="-122"/>
                <a:ea typeface="微软雅黑" pitchFamily="34" charset="-122"/>
              </a:rPr>
              <a:t>S = sum([x for x in range(2,101) if </a:t>
            </a:r>
            <a:r>
              <a:rPr lang="en-US" altLang="zh-CN" sz="2400" dirty="0" err="1">
                <a:latin typeface="微软雅黑" pitchFamily="34" charset="-122"/>
                <a:ea typeface="微软雅黑" pitchFamily="34" charset="-122"/>
              </a:rPr>
              <a:t>isPrime</a:t>
            </a:r>
            <a:r>
              <a:rPr lang="en-US" altLang="zh-CN" sz="2400" dirty="0">
                <a:latin typeface="微软雅黑" pitchFamily="34" charset="-122"/>
                <a:ea typeface="微软雅黑" pitchFamily="34" charset="-122"/>
              </a:rPr>
              <a:t>(x)])</a:t>
            </a:r>
          </a:p>
          <a:p>
            <a:pPr lvl="0" algn="just"/>
            <a:r>
              <a:rPr lang="en-US" altLang="zh-CN" sz="2400" dirty="0">
                <a:latin typeface="微软雅黑" pitchFamily="34" charset="-122"/>
                <a:ea typeface="微软雅黑" pitchFamily="34" charset="-122"/>
              </a:rPr>
              <a:t>print("100</a:t>
            </a:r>
            <a:r>
              <a:rPr lang="zh-CN" altLang="en-US" sz="2400" dirty="0">
                <a:latin typeface="微软雅黑" pitchFamily="34" charset="-122"/>
                <a:ea typeface="微软雅黑" pitchFamily="34" charset="-122"/>
              </a:rPr>
              <a:t>以内所有素数的和为：</a:t>
            </a:r>
            <a:r>
              <a:rPr lang="en-US" altLang="zh-CN" sz="2400" dirty="0">
                <a:latin typeface="微软雅黑" pitchFamily="34" charset="-122"/>
                <a:ea typeface="微软雅黑" pitchFamily="34" charset="-122"/>
              </a:rPr>
              <a:t>%d" % S)</a:t>
            </a:r>
          </a:p>
        </p:txBody>
      </p:sp>
      <p:sp>
        <p:nvSpPr>
          <p:cNvPr id="32" name="TextBox 8"/>
          <p:cNvSpPr txBox="1">
            <a:spLocks noChangeArrowheads="1"/>
          </p:cNvSpPr>
          <p:nvPr/>
        </p:nvSpPr>
        <p:spPr bwMode="auto">
          <a:xfrm>
            <a:off x="3312318" y="1312920"/>
            <a:ext cx="7200900" cy="523220"/>
          </a:xfrm>
          <a:prstGeom prst="rect">
            <a:avLst/>
          </a:prstGeom>
          <a:solidFill>
            <a:srgbClr val="8CC344"/>
          </a:solidFill>
          <a:ln>
            <a:noFill/>
          </a:ln>
        </p:spPr>
        <p:txBody>
          <a:bodyPr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9pPr>
          </a:lstStyle>
          <a:p>
            <a:pPr lvl="0"/>
            <a:r>
              <a:rPr lang="zh-CN" altLang="en-US" sz="2800" b="1" noProof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举例：求</a:t>
            </a:r>
            <a:r>
              <a:rPr lang="en-US" altLang="zh-CN" sz="2800" b="1" noProof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100</a:t>
            </a:r>
            <a:r>
              <a:rPr lang="zh-CN" altLang="en-US" sz="2800" b="1" noProof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以内所有素数的和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9" name="TextBox 7"/>
          <p:cNvSpPr txBox="1">
            <a:spLocks noChangeArrowheads="1"/>
          </p:cNvSpPr>
          <p:nvPr/>
        </p:nvSpPr>
        <p:spPr bwMode="auto">
          <a:xfrm>
            <a:off x="3342481" y="5574811"/>
            <a:ext cx="8125619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9pPr>
          </a:lstStyle>
          <a:p>
            <a:pPr lvl="0" algn="just"/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参数的默认值、关键字参数、不定长参数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  <a:p>
            <a:pPr lvl="0" algn="just"/>
            <a:r>
              <a:rPr lang="zh-CN" altLang="en-US" sz="2400" dirty="0">
                <a:latin typeface="微软雅黑" pitchFamily="34" charset="-122"/>
                <a:ea typeface="微软雅黑" pitchFamily="34" charset="-122"/>
              </a:rPr>
              <a:t>匿名函数：</a:t>
            </a:r>
            <a:r>
              <a:rPr lang="en-US" altLang="zh-CN" sz="2400" dirty="0">
                <a:latin typeface="微软雅黑" pitchFamily="34" charset="-122"/>
                <a:ea typeface="微软雅黑" pitchFamily="34" charset="-122"/>
              </a:rPr>
              <a:t>&gt;&gt;&gt; </a:t>
            </a:r>
            <a:r>
              <a:rPr lang="en-US" altLang="zh-CN" sz="2400" dirty="0"/>
              <a:t>list(map(lambda </a:t>
            </a:r>
            <a:r>
              <a:rPr lang="en-US" altLang="zh-CN" sz="2400" dirty="0" err="1"/>
              <a:t>x,y:x+y</a:t>
            </a:r>
            <a:r>
              <a:rPr lang="en-US" altLang="zh-CN" sz="2400" dirty="0"/>
              <a:t>,(1,2),(3,4)))</a:t>
            </a:r>
            <a:endParaRPr lang="en-US" altLang="zh-CN" sz="2400" dirty="0">
              <a:latin typeface="微软雅黑" pitchFamily="34" charset="-122"/>
              <a:ea typeface="微软雅黑" pitchFamily="34" charset="-122"/>
            </a:endParaRPr>
          </a:p>
          <a:p>
            <a:pPr lvl="0" algn="just"/>
            <a:r>
              <a:rPr lang="zh-CN" altLang="en-US" sz="2400" dirty="0">
                <a:latin typeface="微软雅黑" pitchFamily="34" charset="-122"/>
                <a:ea typeface="微软雅黑" pitchFamily="34" charset="-122"/>
              </a:rPr>
              <a:t>全局变量：</a:t>
            </a:r>
            <a:r>
              <a:rPr lang="en-US" altLang="zh-CN" sz="2400" dirty="0">
                <a:latin typeface="微软雅黑" pitchFamily="34" charset="-122"/>
                <a:ea typeface="微软雅黑" pitchFamily="34" charset="-122"/>
              </a:rPr>
              <a:t>global</a:t>
            </a:r>
            <a:r>
              <a:rPr lang="zh-CN" altLang="en-US" sz="2400" dirty="0">
                <a:latin typeface="微软雅黑" pitchFamily="34" charset="-122"/>
                <a:ea typeface="微软雅黑" pitchFamily="34" charset="-122"/>
              </a:rPr>
              <a:t>关键字的使用</a:t>
            </a:r>
            <a:endParaRPr lang="en-US" altLang="zh-CN" sz="24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0" name="TextBox 9"/>
          <p:cNvSpPr txBox="1">
            <a:spLocks noChangeArrowheads="1"/>
          </p:cNvSpPr>
          <p:nvPr/>
        </p:nvSpPr>
        <p:spPr bwMode="auto">
          <a:xfrm>
            <a:off x="3336131" y="5001723"/>
            <a:ext cx="7177087" cy="523220"/>
          </a:xfrm>
          <a:prstGeom prst="rect">
            <a:avLst/>
          </a:prstGeom>
          <a:solidFill>
            <a:srgbClr val="004C40"/>
          </a:solidFill>
          <a:ln>
            <a:noFill/>
          </a:ln>
        </p:spPr>
        <p:txBody>
          <a:bodyPr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9pPr>
          </a:lstStyle>
          <a:p>
            <a:pPr lvl="0"/>
            <a:r>
              <a:rPr lang="zh-CN" altLang="en-US" sz="2800" b="1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函数运用中的其他知识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1600993" y="5257311"/>
            <a:ext cx="1447800" cy="1446212"/>
            <a:chOff x="1600993" y="3935094"/>
            <a:chExt cx="1447800" cy="1446212"/>
          </a:xfrm>
          <a:solidFill>
            <a:srgbClr val="004C40"/>
          </a:solidFill>
        </p:grpSpPr>
        <p:sp>
          <p:nvSpPr>
            <p:cNvPr id="22" name="Freeform 14"/>
            <p:cNvSpPr>
              <a:spLocks/>
            </p:cNvSpPr>
            <p:nvPr/>
          </p:nvSpPr>
          <p:spPr bwMode="auto">
            <a:xfrm>
              <a:off x="1600993" y="3935094"/>
              <a:ext cx="1447800" cy="1446212"/>
            </a:xfrm>
            <a:custGeom>
              <a:avLst/>
              <a:gdLst>
                <a:gd name="T0" fmla="*/ 649558364 w 3227"/>
                <a:gd name="T1" fmla="*/ 328184358 h 3227"/>
                <a:gd name="T2" fmla="*/ 324879680 w 3227"/>
                <a:gd name="T3" fmla="*/ 648134227 h 3227"/>
                <a:gd name="T4" fmla="*/ 0 w 3227"/>
                <a:gd name="T5" fmla="*/ 323966725 h 3227"/>
                <a:gd name="T6" fmla="*/ 320652929 w 3227"/>
                <a:gd name="T7" fmla="*/ 0 h 3227"/>
                <a:gd name="T8" fmla="*/ 320652929 w 3227"/>
                <a:gd name="T9" fmla="*/ 0 h 3227"/>
                <a:gd name="T10" fmla="*/ 324879680 w 3227"/>
                <a:gd name="T11" fmla="*/ 0 h 3227"/>
                <a:gd name="T12" fmla="*/ 649558364 w 3227"/>
                <a:gd name="T13" fmla="*/ 0 h 3227"/>
                <a:gd name="T14" fmla="*/ 649558364 w 3227"/>
                <a:gd name="T15" fmla="*/ 323966725 h 3227"/>
                <a:gd name="T16" fmla="*/ 649558364 w 3227"/>
                <a:gd name="T17" fmla="*/ 328184358 h 322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227" h="3227">
                  <a:moveTo>
                    <a:pt x="3227" y="1634"/>
                  </a:moveTo>
                  <a:cubicBezTo>
                    <a:pt x="3216" y="2515"/>
                    <a:pt x="2498" y="3227"/>
                    <a:pt x="1614" y="3227"/>
                  </a:cubicBezTo>
                  <a:cubicBezTo>
                    <a:pt x="723" y="3227"/>
                    <a:pt x="0" y="2504"/>
                    <a:pt x="0" y="1613"/>
                  </a:cubicBezTo>
                  <a:cubicBezTo>
                    <a:pt x="0" y="729"/>
                    <a:pt x="712" y="11"/>
                    <a:pt x="1593" y="0"/>
                  </a:cubicBezTo>
                  <a:lnTo>
                    <a:pt x="1614" y="0"/>
                  </a:lnTo>
                  <a:lnTo>
                    <a:pt x="3227" y="0"/>
                  </a:lnTo>
                  <a:lnTo>
                    <a:pt x="3227" y="1613"/>
                  </a:lnTo>
                  <a:lnTo>
                    <a:pt x="3227" y="163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charset="0"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404E63"/>
                </a:solidFill>
                <a:effectLst/>
                <a:uLnTx/>
                <a:uFillTx/>
                <a:latin typeface="Arial" charset="0"/>
                <a:ea typeface="宋体" pitchFamily="2" charset="-122"/>
                <a:cs typeface="+mn-cs"/>
              </a:endParaRPr>
            </a:p>
          </p:txBody>
        </p:sp>
        <p:sp>
          <p:nvSpPr>
            <p:cNvPr id="23" name="TextBox 11"/>
            <p:cNvSpPr txBox="1">
              <a:spLocks noChangeArrowheads="1"/>
            </p:cNvSpPr>
            <p:nvPr/>
          </p:nvSpPr>
          <p:spPr bwMode="auto">
            <a:xfrm>
              <a:off x="1871884" y="4170559"/>
              <a:ext cx="906017" cy="83099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charset="0"/>
                <a:buNone/>
                <a:tabLst/>
                <a:defRPr/>
              </a:pPr>
              <a:r>
                <a:rPr kumimoji="0" lang="en-US" altLang="zh-CN" sz="4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+mn-cs"/>
                </a:rPr>
                <a:t>02</a:t>
              </a:r>
              <a:endParaRPr kumimoji="0" lang="zh-CN" altLang="en-US" sz="4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75563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:blinds dir="vert"/>
      </p:transition>
    </mc:Choice>
    <mc:Fallback xmlns="">
      <p:transition spd="slow" advClick="0" advTm="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 tmFilter="0,0; .5, 1; 1, 1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550"/>
                            </p:stCondLst>
                            <p:childTnLst>
                              <p:par>
                                <p:cTn id="4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55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1050"/>
                            </p:stCondLst>
                            <p:childTnLst>
                              <p:par>
                                <p:cTn id="51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 tmFilter="0,0; .5, 1; 1, 1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/>
      <p:bldP spid="30" grpId="0"/>
      <p:bldP spid="32" grpId="0" animBg="1"/>
      <p:bldP spid="19" grpId="0"/>
      <p:bldP spid="2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543" y="548372"/>
            <a:ext cx="2041684" cy="698853"/>
            <a:chOff x="544" y="253844"/>
            <a:chExt cx="3672407" cy="810497"/>
          </a:xfrm>
          <a:solidFill>
            <a:srgbClr val="004C40"/>
          </a:solidFill>
        </p:grpSpPr>
        <p:sp>
          <p:nvSpPr>
            <p:cNvPr id="4" name="矩形 3"/>
            <p:cNvSpPr/>
            <p:nvPr/>
          </p:nvSpPr>
          <p:spPr>
            <a:xfrm>
              <a:off x="544" y="343214"/>
              <a:ext cx="3213356" cy="63175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等腰三角形 4"/>
            <p:cNvSpPr/>
            <p:nvPr/>
          </p:nvSpPr>
          <p:spPr>
            <a:xfrm rot="5400000">
              <a:off x="3036418" y="427808"/>
              <a:ext cx="810497" cy="462569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6" name="标题 1"/>
          <p:cNvSpPr txBox="1">
            <a:spLocks/>
          </p:cNvSpPr>
          <p:nvPr/>
        </p:nvSpPr>
        <p:spPr>
          <a:xfrm>
            <a:off x="933590" y="617251"/>
            <a:ext cx="7095588" cy="795094"/>
          </a:xfrm>
          <a:prstGeom prst="rect">
            <a:avLst/>
          </a:prstGeom>
        </p:spPr>
        <p:txBody>
          <a:bodyPr lIns="91437" tIns="45718" rIns="91437" bIns="45718">
            <a:normAutofit/>
          </a:bodyPr>
          <a:lstStyle>
            <a:lvl1pPr algn="ctr" defTabSz="914345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28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模块</a:t>
            </a:r>
          </a:p>
        </p:txBody>
      </p:sp>
      <p:sp>
        <p:nvSpPr>
          <p:cNvPr id="7" name="椭圆 6"/>
          <p:cNvSpPr/>
          <p:nvPr/>
        </p:nvSpPr>
        <p:spPr>
          <a:xfrm>
            <a:off x="154853" y="507428"/>
            <a:ext cx="780701" cy="780742"/>
          </a:xfrm>
          <a:prstGeom prst="ellipse">
            <a:avLst/>
          </a:prstGeom>
          <a:gradFill>
            <a:gsLst>
              <a:gs pos="34000">
                <a:schemeClr val="bg1"/>
              </a:gs>
              <a:gs pos="96000">
                <a:srgbClr val="DBDBDD"/>
              </a:gs>
            </a:gsLst>
            <a:path path="circle">
              <a:fillToRect l="100000" t="100000"/>
            </a:path>
          </a:gradFill>
          <a:ln w="19050">
            <a:solidFill>
              <a:schemeClr val="bg1"/>
            </a:solidFill>
          </a:ln>
          <a:effectLst>
            <a:outerShdw blurRad="254000" dist="88900" dir="7200000" sx="92000" sy="92000" algn="ctr" rotWithShape="0">
              <a:srgbClr val="000000">
                <a:alpha val="7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spcCol="0" rtlCol="0" anchor="ctr"/>
          <a:lstStyle/>
          <a:p>
            <a:pPr algn="ctr"/>
            <a:endParaRPr lang="zh-CN" altLang="en-US"/>
          </a:p>
        </p:txBody>
      </p:sp>
      <p:sp>
        <p:nvSpPr>
          <p:cNvPr id="8" name="TextBox 7"/>
          <p:cNvSpPr txBox="1"/>
          <p:nvPr/>
        </p:nvSpPr>
        <p:spPr>
          <a:xfrm>
            <a:off x="199534" y="587400"/>
            <a:ext cx="691209" cy="584771"/>
          </a:xfrm>
          <a:prstGeom prst="rect">
            <a:avLst/>
          </a:prstGeom>
          <a:noFill/>
        </p:spPr>
        <p:txBody>
          <a:bodyPr wrap="none" lIns="91437" tIns="45718" rIns="91437" bIns="45718" rtlCol="0">
            <a:spAutoFit/>
          </a:bodyPr>
          <a:lstStyle/>
          <a:p>
            <a:r>
              <a:rPr lang="en-US" altLang="zh-CN" sz="3200" b="1">
                <a:solidFill>
                  <a:srgbClr val="004C40"/>
                </a:solidFill>
                <a:latin typeface="微软雅黑" pitchFamily="34" charset="-122"/>
                <a:ea typeface="微软雅黑" pitchFamily="34" charset="-122"/>
              </a:rPr>
              <a:t>09</a:t>
            </a:r>
            <a:endParaRPr lang="zh-CN" altLang="en-US" sz="3200" b="1">
              <a:solidFill>
                <a:srgbClr val="004C4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27" name="组合 26"/>
          <p:cNvGrpSpPr/>
          <p:nvPr/>
        </p:nvGrpSpPr>
        <p:grpSpPr>
          <a:xfrm>
            <a:off x="1600993" y="2062220"/>
            <a:ext cx="1447800" cy="1446213"/>
            <a:chOff x="1600993" y="1463903"/>
            <a:chExt cx="1447800" cy="1446213"/>
          </a:xfrm>
          <a:solidFill>
            <a:srgbClr val="8CC344"/>
          </a:solidFill>
        </p:grpSpPr>
        <p:sp>
          <p:nvSpPr>
            <p:cNvPr id="28" name="Freeform 14"/>
            <p:cNvSpPr>
              <a:spLocks/>
            </p:cNvSpPr>
            <p:nvPr/>
          </p:nvSpPr>
          <p:spPr bwMode="auto">
            <a:xfrm>
              <a:off x="1600993" y="1463903"/>
              <a:ext cx="1447800" cy="1446213"/>
            </a:xfrm>
            <a:custGeom>
              <a:avLst/>
              <a:gdLst>
                <a:gd name="T0" fmla="*/ 649558364 w 3227"/>
                <a:gd name="T1" fmla="*/ 328185033 h 3227"/>
                <a:gd name="T2" fmla="*/ 324879680 w 3227"/>
                <a:gd name="T3" fmla="*/ 648135123 h 3227"/>
                <a:gd name="T4" fmla="*/ 0 w 3227"/>
                <a:gd name="T5" fmla="*/ 323966949 h 3227"/>
                <a:gd name="T6" fmla="*/ 320652929 w 3227"/>
                <a:gd name="T7" fmla="*/ 0 h 3227"/>
                <a:gd name="T8" fmla="*/ 320652929 w 3227"/>
                <a:gd name="T9" fmla="*/ 0 h 3227"/>
                <a:gd name="T10" fmla="*/ 324879680 w 3227"/>
                <a:gd name="T11" fmla="*/ 0 h 3227"/>
                <a:gd name="T12" fmla="*/ 649558364 w 3227"/>
                <a:gd name="T13" fmla="*/ 0 h 3227"/>
                <a:gd name="T14" fmla="*/ 649558364 w 3227"/>
                <a:gd name="T15" fmla="*/ 323966949 h 3227"/>
                <a:gd name="T16" fmla="*/ 649558364 w 3227"/>
                <a:gd name="T17" fmla="*/ 328185033 h 322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227" h="3227">
                  <a:moveTo>
                    <a:pt x="3227" y="1634"/>
                  </a:moveTo>
                  <a:cubicBezTo>
                    <a:pt x="3216" y="2515"/>
                    <a:pt x="2498" y="3227"/>
                    <a:pt x="1614" y="3227"/>
                  </a:cubicBezTo>
                  <a:cubicBezTo>
                    <a:pt x="723" y="3227"/>
                    <a:pt x="0" y="2504"/>
                    <a:pt x="0" y="1613"/>
                  </a:cubicBezTo>
                  <a:cubicBezTo>
                    <a:pt x="0" y="729"/>
                    <a:pt x="712" y="11"/>
                    <a:pt x="1593" y="0"/>
                  </a:cubicBezTo>
                  <a:lnTo>
                    <a:pt x="1614" y="0"/>
                  </a:lnTo>
                  <a:lnTo>
                    <a:pt x="3227" y="0"/>
                  </a:lnTo>
                  <a:lnTo>
                    <a:pt x="3227" y="1613"/>
                  </a:lnTo>
                  <a:lnTo>
                    <a:pt x="3227" y="163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charset="0"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404E63"/>
                </a:solidFill>
                <a:effectLst/>
                <a:uLnTx/>
                <a:uFillTx/>
                <a:latin typeface="Arial" charset="0"/>
                <a:ea typeface="宋体" pitchFamily="2" charset="-122"/>
                <a:cs typeface="+mn-cs"/>
              </a:endParaRPr>
            </a:p>
          </p:txBody>
        </p:sp>
        <p:sp>
          <p:nvSpPr>
            <p:cNvPr id="29" name="TextBox 5"/>
            <p:cNvSpPr txBox="1">
              <a:spLocks noChangeArrowheads="1"/>
            </p:cNvSpPr>
            <p:nvPr/>
          </p:nvSpPr>
          <p:spPr bwMode="auto">
            <a:xfrm>
              <a:off x="1848072" y="1771510"/>
              <a:ext cx="906017" cy="83099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charset="0"/>
                <a:buNone/>
                <a:tabLst/>
                <a:defRPr/>
              </a:pPr>
              <a:r>
                <a:rPr kumimoji="0" lang="en-US" altLang="zh-CN" sz="4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+mn-cs"/>
                </a:rPr>
                <a:t>01</a:t>
              </a:r>
              <a:endParaRPr kumimoji="0" lang="zh-CN" altLang="en-US" sz="4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endParaRPr>
            </a:p>
          </p:txBody>
        </p:sp>
      </p:grpSp>
      <p:sp>
        <p:nvSpPr>
          <p:cNvPr id="30" name="TextBox 6"/>
          <p:cNvSpPr txBox="1">
            <a:spLocks noChangeArrowheads="1"/>
          </p:cNvSpPr>
          <p:nvPr/>
        </p:nvSpPr>
        <p:spPr bwMode="auto">
          <a:xfrm>
            <a:off x="3258343" y="2324158"/>
            <a:ext cx="725487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9pPr>
          </a:lstStyle>
          <a:p>
            <a:pPr lvl="0" algn="just"/>
            <a:r>
              <a:rPr lang="zh-CN" altLang="en-US" sz="2400" dirty="0">
                <a:latin typeface="微软雅黑" pitchFamily="34" charset="-122"/>
                <a:ea typeface="微软雅黑" pitchFamily="34" charset="-122"/>
              </a:rPr>
              <a:t>方式一：</a:t>
            </a:r>
            <a:r>
              <a:rPr lang="en-US" altLang="zh-CN" sz="2400" dirty="0">
                <a:latin typeface="微软雅黑" pitchFamily="34" charset="-122"/>
                <a:ea typeface="微软雅黑" pitchFamily="34" charset="-122"/>
              </a:rPr>
              <a:t>import </a:t>
            </a:r>
            <a:r>
              <a:rPr lang="en-US" altLang="zh-CN" sz="2400" dirty="0" err="1">
                <a:latin typeface="微软雅黑" pitchFamily="34" charset="-122"/>
                <a:ea typeface="微软雅黑" pitchFamily="34" charset="-122"/>
              </a:rPr>
              <a:t>tkinter</a:t>
            </a:r>
            <a:r>
              <a:rPr lang="en-US" altLang="zh-CN" sz="2400" dirty="0">
                <a:latin typeface="微软雅黑" pitchFamily="34" charset="-122"/>
                <a:ea typeface="微软雅黑" pitchFamily="34" charset="-122"/>
              </a:rPr>
              <a:t> as </a:t>
            </a:r>
            <a:r>
              <a:rPr lang="en-US" altLang="zh-CN" sz="2400" dirty="0" err="1">
                <a:latin typeface="微软雅黑" pitchFamily="34" charset="-122"/>
                <a:ea typeface="微软雅黑" pitchFamily="34" charset="-122"/>
              </a:rPr>
              <a:t>tk</a:t>
            </a:r>
            <a:endParaRPr lang="en-US" altLang="zh-CN" sz="2400" dirty="0">
              <a:latin typeface="微软雅黑" pitchFamily="34" charset="-122"/>
              <a:ea typeface="微软雅黑" pitchFamily="34" charset="-122"/>
            </a:endParaRPr>
          </a:p>
          <a:p>
            <a:pPr lvl="0" algn="just"/>
            <a:r>
              <a:rPr lang="zh-CN" altLang="en-US" sz="2400" dirty="0">
                <a:latin typeface="微软雅黑" pitchFamily="34" charset="-122"/>
                <a:ea typeface="微软雅黑" pitchFamily="34" charset="-122"/>
              </a:rPr>
              <a:t>方式二：</a:t>
            </a:r>
            <a:r>
              <a:rPr lang="en-US" altLang="zh-CN" sz="2400" dirty="0">
                <a:latin typeface="微软雅黑" pitchFamily="34" charset="-122"/>
                <a:ea typeface="微软雅黑" pitchFamily="34" charset="-122"/>
              </a:rPr>
              <a:t>from random import sample, choice</a:t>
            </a:r>
          </a:p>
        </p:txBody>
      </p:sp>
      <p:sp>
        <p:nvSpPr>
          <p:cNvPr id="31" name="TextBox 7"/>
          <p:cNvSpPr txBox="1">
            <a:spLocks noChangeArrowheads="1"/>
          </p:cNvSpPr>
          <p:nvPr/>
        </p:nvSpPr>
        <p:spPr bwMode="auto">
          <a:xfrm>
            <a:off x="3342481" y="4488961"/>
            <a:ext cx="724852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9pPr>
          </a:lstStyle>
          <a:p>
            <a:pPr lvl="0" algn="just"/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在操作系统的命令提示符或者终端中：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  <a:p>
            <a:pPr lvl="0" algn="just"/>
            <a:r>
              <a:rPr lang="en-US" altLang="zh-CN" sz="2400" dirty="0">
                <a:latin typeface="微软雅黑" pitchFamily="34" charset="-122"/>
                <a:ea typeface="微软雅黑" pitchFamily="34" charset="-122"/>
              </a:rPr>
              <a:t>pip install </a:t>
            </a:r>
            <a:r>
              <a:rPr lang="en-US" altLang="zh-CN" sz="2400" dirty="0" err="1">
                <a:latin typeface="微软雅黑" pitchFamily="34" charset="-122"/>
                <a:ea typeface="微软雅黑" pitchFamily="34" charset="-122"/>
              </a:rPr>
              <a:t>numpy</a:t>
            </a:r>
            <a:r>
              <a:rPr lang="en-US" altLang="zh-CN" sz="2400" dirty="0">
                <a:latin typeface="微软雅黑" pitchFamily="34" charset="-122"/>
                <a:ea typeface="微软雅黑" pitchFamily="34" charset="-122"/>
              </a:rPr>
              <a:t> matplotlib</a:t>
            </a:r>
          </a:p>
        </p:txBody>
      </p:sp>
      <p:sp>
        <p:nvSpPr>
          <p:cNvPr id="32" name="TextBox 8"/>
          <p:cNvSpPr txBox="1">
            <a:spLocks noChangeArrowheads="1"/>
          </p:cNvSpPr>
          <p:nvPr/>
        </p:nvSpPr>
        <p:spPr bwMode="auto">
          <a:xfrm>
            <a:off x="3312318" y="1732020"/>
            <a:ext cx="7200900" cy="523220"/>
          </a:xfrm>
          <a:prstGeom prst="rect">
            <a:avLst/>
          </a:prstGeom>
          <a:solidFill>
            <a:srgbClr val="8CC344"/>
          </a:solidFill>
          <a:ln>
            <a:noFill/>
          </a:ln>
        </p:spPr>
        <p:txBody>
          <a:bodyPr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9pPr>
          </a:lstStyle>
          <a:p>
            <a:pPr lvl="0"/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导入模块</a:t>
            </a:r>
          </a:p>
        </p:txBody>
      </p:sp>
      <p:sp>
        <p:nvSpPr>
          <p:cNvPr id="33" name="TextBox 9"/>
          <p:cNvSpPr txBox="1">
            <a:spLocks noChangeArrowheads="1"/>
          </p:cNvSpPr>
          <p:nvPr/>
        </p:nvSpPr>
        <p:spPr bwMode="auto">
          <a:xfrm>
            <a:off x="3336131" y="3915873"/>
            <a:ext cx="7177087" cy="523220"/>
          </a:xfrm>
          <a:prstGeom prst="rect">
            <a:avLst/>
          </a:prstGeom>
          <a:solidFill>
            <a:srgbClr val="004C40"/>
          </a:solidFill>
          <a:ln>
            <a:noFill/>
          </a:ln>
        </p:spPr>
        <p:txBody>
          <a:bodyPr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9pPr>
          </a:lstStyle>
          <a:p>
            <a:pPr lvl="0"/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安装第三方函数库</a:t>
            </a:r>
          </a:p>
        </p:txBody>
      </p:sp>
      <p:grpSp>
        <p:nvGrpSpPr>
          <p:cNvPr id="34" name="组合 33"/>
          <p:cNvGrpSpPr/>
          <p:nvPr/>
        </p:nvGrpSpPr>
        <p:grpSpPr>
          <a:xfrm>
            <a:off x="1600993" y="4171461"/>
            <a:ext cx="1447800" cy="1446212"/>
            <a:chOff x="1600993" y="3935094"/>
            <a:chExt cx="1447800" cy="1446212"/>
          </a:xfrm>
          <a:solidFill>
            <a:srgbClr val="004C40"/>
          </a:solidFill>
        </p:grpSpPr>
        <p:sp>
          <p:nvSpPr>
            <p:cNvPr id="35" name="Freeform 14"/>
            <p:cNvSpPr>
              <a:spLocks/>
            </p:cNvSpPr>
            <p:nvPr/>
          </p:nvSpPr>
          <p:spPr bwMode="auto">
            <a:xfrm>
              <a:off x="1600993" y="3935094"/>
              <a:ext cx="1447800" cy="1446212"/>
            </a:xfrm>
            <a:custGeom>
              <a:avLst/>
              <a:gdLst>
                <a:gd name="T0" fmla="*/ 649558364 w 3227"/>
                <a:gd name="T1" fmla="*/ 328184358 h 3227"/>
                <a:gd name="T2" fmla="*/ 324879680 w 3227"/>
                <a:gd name="T3" fmla="*/ 648134227 h 3227"/>
                <a:gd name="T4" fmla="*/ 0 w 3227"/>
                <a:gd name="T5" fmla="*/ 323966725 h 3227"/>
                <a:gd name="T6" fmla="*/ 320652929 w 3227"/>
                <a:gd name="T7" fmla="*/ 0 h 3227"/>
                <a:gd name="T8" fmla="*/ 320652929 w 3227"/>
                <a:gd name="T9" fmla="*/ 0 h 3227"/>
                <a:gd name="T10" fmla="*/ 324879680 w 3227"/>
                <a:gd name="T11" fmla="*/ 0 h 3227"/>
                <a:gd name="T12" fmla="*/ 649558364 w 3227"/>
                <a:gd name="T13" fmla="*/ 0 h 3227"/>
                <a:gd name="T14" fmla="*/ 649558364 w 3227"/>
                <a:gd name="T15" fmla="*/ 323966725 h 3227"/>
                <a:gd name="T16" fmla="*/ 649558364 w 3227"/>
                <a:gd name="T17" fmla="*/ 328184358 h 322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227" h="3227">
                  <a:moveTo>
                    <a:pt x="3227" y="1634"/>
                  </a:moveTo>
                  <a:cubicBezTo>
                    <a:pt x="3216" y="2515"/>
                    <a:pt x="2498" y="3227"/>
                    <a:pt x="1614" y="3227"/>
                  </a:cubicBezTo>
                  <a:cubicBezTo>
                    <a:pt x="723" y="3227"/>
                    <a:pt x="0" y="2504"/>
                    <a:pt x="0" y="1613"/>
                  </a:cubicBezTo>
                  <a:cubicBezTo>
                    <a:pt x="0" y="729"/>
                    <a:pt x="712" y="11"/>
                    <a:pt x="1593" y="0"/>
                  </a:cubicBezTo>
                  <a:lnTo>
                    <a:pt x="1614" y="0"/>
                  </a:lnTo>
                  <a:lnTo>
                    <a:pt x="3227" y="0"/>
                  </a:lnTo>
                  <a:lnTo>
                    <a:pt x="3227" y="1613"/>
                  </a:lnTo>
                  <a:lnTo>
                    <a:pt x="3227" y="163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charset="0"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404E63"/>
                </a:solidFill>
                <a:effectLst/>
                <a:uLnTx/>
                <a:uFillTx/>
                <a:latin typeface="Arial" charset="0"/>
                <a:ea typeface="宋体" pitchFamily="2" charset="-122"/>
                <a:cs typeface="+mn-cs"/>
              </a:endParaRPr>
            </a:p>
          </p:txBody>
        </p:sp>
        <p:sp>
          <p:nvSpPr>
            <p:cNvPr id="36" name="TextBox 11"/>
            <p:cNvSpPr txBox="1">
              <a:spLocks noChangeArrowheads="1"/>
            </p:cNvSpPr>
            <p:nvPr/>
          </p:nvSpPr>
          <p:spPr bwMode="auto">
            <a:xfrm>
              <a:off x="1871884" y="4170559"/>
              <a:ext cx="906017" cy="83099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charset="0"/>
                <a:buNone/>
                <a:tabLst/>
                <a:defRPr/>
              </a:pPr>
              <a:r>
                <a:rPr kumimoji="0" lang="en-US" altLang="zh-CN" sz="4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+mn-cs"/>
                </a:rPr>
                <a:t>02</a:t>
              </a:r>
              <a:endParaRPr kumimoji="0" lang="zh-CN" altLang="en-US" sz="4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92065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:blinds dir="vert"/>
      </p:transition>
    </mc:Choice>
    <mc:Fallback xmlns="">
      <p:transition spd="slow" advClick="0" advTm="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 tmFilter="0,0; .5, 1; 1, 1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650"/>
                            </p:stCondLst>
                            <p:childTnLst>
                              <p:par>
                                <p:cTn id="4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65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7150"/>
                            </p:stCondLst>
                            <p:childTnLst>
                              <p:par>
                                <p:cTn id="51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 tmFilter="0,0; .5, 1; 1, 1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/>
      <p:bldP spid="30" grpId="0"/>
      <p:bldP spid="31" grpId="0"/>
      <p:bldP spid="32" grpId="0" animBg="1"/>
      <p:bldP spid="3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椭圆 9"/>
          <p:cNvSpPr/>
          <p:nvPr/>
        </p:nvSpPr>
        <p:spPr>
          <a:xfrm flipH="1">
            <a:off x="5272049" y="914425"/>
            <a:ext cx="1787603" cy="1787702"/>
          </a:xfrm>
          <a:prstGeom prst="ellipse">
            <a:avLst/>
          </a:prstGeom>
          <a:noFill/>
          <a:ln w="19050">
            <a:solidFill>
              <a:srgbClr val="8CC344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spcCol="0" rtlCol="0" anchor="ctr"/>
          <a:lstStyle/>
          <a:p>
            <a:pPr algn="ctr"/>
            <a:endParaRPr lang="zh-CN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5755321" y="1254277"/>
            <a:ext cx="76335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6600" b="1">
                <a:solidFill>
                  <a:srgbClr val="004C40"/>
                </a:solidFill>
                <a:latin typeface="微软雅黑" pitchFamily="34" charset="-122"/>
                <a:ea typeface="微软雅黑" pitchFamily="34" charset="-122"/>
              </a:rPr>
              <a:t>B</a:t>
            </a:r>
            <a:endParaRPr lang="zh-CN" altLang="en-US" sz="6600" b="1">
              <a:solidFill>
                <a:srgbClr val="004C4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" name="弧形 11"/>
          <p:cNvSpPr/>
          <p:nvPr/>
        </p:nvSpPr>
        <p:spPr>
          <a:xfrm>
            <a:off x="-4905635" y="5537604"/>
            <a:ext cx="11881830" cy="4581878"/>
          </a:xfrm>
          <a:prstGeom prst="arc">
            <a:avLst>
              <a:gd name="adj1" fmla="val 14423054"/>
              <a:gd name="adj2" fmla="val 20967591"/>
            </a:avLst>
          </a:prstGeom>
          <a:ln w="635000">
            <a:solidFill>
              <a:srgbClr val="8CC3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弧形 12"/>
          <p:cNvSpPr/>
          <p:nvPr/>
        </p:nvSpPr>
        <p:spPr>
          <a:xfrm>
            <a:off x="-5231631" y="6074633"/>
            <a:ext cx="11881830" cy="4581878"/>
          </a:xfrm>
          <a:prstGeom prst="arc">
            <a:avLst>
              <a:gd name="adj1" fmla="val 14423054"/>
              <a:gd name="adj2" fmla="val 20967591"/>
            </a:avLst>
          </a:prstGeom>
          <a:ln w="635000">
            <a:solidFill>
              <a:srgbClr val="009A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弧形 13"/>
          <p:cNvSpPr/>
          <p:nvPr/>
        </p:nvSpPr>
        <p:spPr>
          <a:xfrm>
            <a:off x="-5486154" y="6553604"/>
            <a:ext cx="11881830" cy="4581878"/>
          </a:xfrm>
          <a:prstGeom prst="arc">
            <a:avLst>
              <a:gd name="adj1" fmla="val 14423054"/>
              <a:gd name="adj2" fmla="val 20967591"/>
            </a:avLst>
          </a:prstGeom>
          <a:ln w="635000">
            <a:solidFill>
              <a:srgbClr val="004C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弧形 14"/>
          <p:cNvSpPr/>
          <p:nvPr/>
        </p:nvSpPr>
        <p:spPr>
          <a:xfrm flipH="1">
            <a:off x="5617277" y="5628116"/>
            <a:ext cx="11881830" cy="4581878"/>
          </a:xfrm>
          <a:prstGeom prst="arc">
            <a:avLst>
              <a:gd name="adj1" fmla="val 14423054"/>
              <a:gd name="adj2" fmla="val 20967591"/>
            </a:avLst>
          </a:prstGeom>
          <a:ln w="635000">
            <a:solidFill>
              <a:srgbClr val="8CC3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弧形 15"/>
          <p:cNvSpPr/>
          <p:nvPr/>
        </p:nvSpPr>
        <p:spPr>
          <a:xfrm flipH="1">
            <a:off x="5291281" y="6165145"/>
            <a:ext cx="11881830" cy="4581878"/>
          </a:xfrm>
          <a:prstGeom prst="arc">
            <a:avLst>
              <a:gd name="adj1" fmla="val 14423054"/>
              <a:gd name="adj2" fmla="val 20967591"/>
            </a:avLst>
          </a:prstGeom>
          <a:ln w="635000">
            <a:solidFill>
              <a:srgbClr val="009A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弧形 16"/>
          <p:cNvSpPr/>
          <p:nvPr/>
        </p:nvSpPr>
        <p:spPr>
          <a:xfrm flipH="1">
            <a:off x="5036758" y="6644116"/>
            <a:ext cx="11881830" cy="4581878"/>
          </a:xfrm>
          <a:prstGeom prst="arc">
            <a:avLst>
              <a:gd name="adj1" fmla="val 14423054"/>
              <a:gd name="adj2" fmla="val 20967591"/>
            </a:avLst>
          </a:prstGeom>
          <a:ln w="635000">
            <a:solidFill>
              <a:srgbClr val="004C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矩形 17"/>
          <p:cNvSpPr/>
          <p:nvPr/>
        </p:nvSpPr>
        <p:spPr>
          <a:xfrm>
            <a:off x="2768600" y="3121478"/>
            <a:ext cx="6794500" cy="1219200"/>
          </a:xfrm>
          <a:prstGeom prst="rect">
            <a:avLst/>
          </a:prstGeom>
          <a:noFill/>
          <a:ln>
            <a:solidFill>
              <a:srgbClr val="8CC3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TextBox 18"/>
          <p:cNvSpPr txBox="1"/>
          <p:nvPr/>
        </p:nvSpPr>
        <p:spPr>
          <a:xfrm>
            <a:off x="4688522" y="3256942"/>
            <a:ext cx="295465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5400" b="1">
                <a:solidFill>
                  <a:srgbClr val="004C40"/>
                </a:solidFill>
                <a:latin typeface="微软雅黑" pitchFamily="34" charset="-122"/>
                <a:ea typeface="微软雅黑" pitchFamily="34" charset="-122"/>
              </a:rPr>
              <a:t>数据采集</a:t>
            </a:r>
          </a:p>
        </p:txBody>
      </p:sp>
    </p:spTree>
    <p:extLst>
      <p:ext uri="{BB962C8B-B14F-4D97-AF65-F5344CB8AC3E}">
        <p14:creationId xmlns:p14="http://schemas.microsoft.com/office/powerpoint/2010/main" val="74681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:blinds dir="vert"/>
      </p:transition>
    </mc:Choice>
    <mc:Fallback xmlns="">
      <p:transition spd="slow" advClick="0" advTm="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500"/>
                            </p:stCondLst>
                            <p:childTnLst>
                              <p:par>
                                <p:cTn id="3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组合 12"/>
          <p:cNvGrpSpPr/>
          <p:nvPr/>
        </p:nvGrpSpPr>
        <p:grpSpPr>
          <a:xfrm>
            <a:off x="545" y="548370"/>
            <a:ext cx="3120111" cy="698854"/>
            <a:chOff x="543" y="253844"/>
            <a:chExt cx="3672408" cy="810497"/>
          </a:xfrm>
          <a:solidFill>
            <a:srgbClr val="004C40"/>
          </a:solidFill>
        </p:grpSpPr>
        <p:sp>
          <p:nvSpPr>
            <p:cNvPr id="14" name="矩形 13"/>
            <p:cNvSpPr/>
            <p:nvPr/>
          </p:nvSpPr>
          <p:spPr>
            <a:xfrm>
              <a:off x="543" y="343214"/>
              <a:ext cx="3213357" cy="63175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等腰三角形 14"/>
            <p:cNvSpPr/>
            <p:nvPr/>
          </p:nvSpPr>
          <p:spPr>
            <a:xfrm rot="5400000">
              <a:off x="3036418" y="427808"/>
              <a:ext cx="810497" cy="462569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6" name="标题 1"/>
          <p:cNvSpPr txBox="1">
            <a:spLocks/>
          </p:cNvSpPr>
          <p:nvPr/>
        </p:nvSpPr>
        <p:spPr>
          <a:xfrm>
            <a:off x="1006211" y="617253"/>
            <a:ext cx="7095588" cy="795095"/>
          </a:xfrm>
          <a:prstGeom prst="rect">
            <a:avLst/>
          </a:prstGeom>
        </p:spPr>
        <p:txBody>
          <a:bodyPr lIns="91437" tIns="45718" rIns="91437" bIns="45718">
            <a:normAutofit/>
          </a:bodyPr>
          <a:lstStyle>
            <a:lvl1pPr algn="ctr" defTabSz="914345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28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基本原理</a:t>
            </a:r>
          </a:p>
        </p:txBody>
      </p:sp>
      <p:sp>
        <p:nvSpPr>
          <p:cNvPr id="17" name="椭圆 16"/>
          <p:cNvSpPr/>
          <p:nvPr/>
        </p:nvSpPr>
        <p:spPr>
          <a:xfrm>
            <a:off x="154853" y="507425"/>
            <a:ext cx="780701" cy="780743"/>
          </a:xfrm>
          <a:prstGeom prst="ellipse">
            <a:avLst/>
          </a:prstGeom>
          <a:gradFill>
            <a:gsLst>
              <a:gs pos="34000">
                <a:schemeClr val="bg1"/>
              </a:gs>
              <a:gs pos="96000">
                <a:srgbClr val="DBDBDD"/>
              </a:gs>
            </a:gsLst>
            <a:path path="circle">
              <a:fillToRect l="100000" t="100000"/>
            </a:path>
          </a:gradFill>
          <a:ln w="19050">
            <a:solidFill>
              <a:schemeClr val="bg1"/>
            </a:solidFill>
          </a:ln>
          <a:effectLst>
            <a:outerShdw blurRad="254000" dist="88900" dir="7200000" sx="92000" sy="92000" algn="ctr" rotWithShape="0">
              <a:srgbClr val="000000">
                <a:alpha val="7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spcCol="0" rtlCol="0" anchor="ctr"/>
          <a:lstStyle/>
          <a:p>
            <a:pPr algn="ctr"/>
            <a:endParaRPr lang="zh-CN" altLang="en-US"/>
          </a:p>
        </p:txBody>
      </p:sp>
      <p:sp>
        <p:nvSpPr>
          <p:cNvPr id="19" name="TextBox 18"/>
          <p:cNvSpPr txBox="1"/>
          <p:nvPr/>
        </p:nvSpPr>
        <p:spPr>
          <a:xfrm>
            <a:off x="199534" y="587400"/>
            <a:ext cx="691209" cy="584771"/>
          </a:xfrm>
          <a:prstGeom prst="rect">
            <a:avLst/>
          </a:prstGeom>
          <a:noFill/>
        </p:spPr>
        <p:txBody>
          <a:bodyPr wrap="none" lIns="91437" tIns="45718" rIns="91437" bIns="45718" rtlCol="0">
            <a:spAutoFit/>
          </a:bodyPr>
          <a:lstStyle/>
          <a:p>
            <a:r>
              <a:rPr lang="en-US" altLang="zh-CN" sz="3200" b="1">
                <a:solidFill>
                  <a:srgbClr val="004C40"/>
                </a:solidFill>
                <a:latin typeface="微软雅黑" pitchFamily="34" charset="-122"/>
                <a:ea typeface="微软雅黑" pitchFamily="34" charset="-122"/>
              </a:rPr>
              <a:t>01</a:t>
            </a:r>
            <a:endParaRPr lang="zh-CN" altLang="en-US" sz="3200" b="1">
              <a:solidFill>
                <a:srgbClr val="004C4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8" name="Oval 2"/>
          <p:cNvSpPr>
            <a:spLocks noChangeArrowheads="1"/>
          </p:cNvSpPr>
          <p:nvPr/>
        </p:nvSpPr>
        <p:spPr bwMode="auto">
          <a:xfrm>
            <a:off x="1358430" y="2479311"/>
            <a:ext cx="1452358" cy="1454724"/>
          </a:xfrm>
          <a:prstGeom prst="ellipse">
            <a:avLst/>
          </a:prstGeom>
          <a:solidFill>
            <a:srgbClr val="8CC344"/>
          </a:solidFill>
          <a:ln>
            <a:noFill/>
          </a:ln>
        </p:spPr>
        <p:txBody>
          <a:bodyPr/>
          <a:lstStyle/>
          <a:p>
            <a:endParaRPr lang="zh-CN" altLang="en-US">
              <a:solidFill>
                <a:srgbClr val="004C40"/>
              </a:solidFill>
            </a:endParaRPr>
          </a:p>
        </p:txBody>
      </p:sp>
      <p:sp>
        <p:nvSpPr>
          <p:cNvPr id="23" name="Freeform 3"/>
          <p:cNvSpPr/>
          <p:nvPr/>
        </p:nvSpPr>
        <p:spPr bwMode="auto">
          <a:xfrm>
            <a:off x="2094071" y="2171809"/>
            <a:ext cx="1026585" cy="1033682"/>
          </a:xfrm>
          <a:custGeom>
            <a:avLst/>
            <a:gdLst>
              <a:gd name="T0" fmla="*/ 184 w 184"/>
              <a:gd name="T1" fmla="*/ 185 h 185"/>
              <a:gd name="T2" fmla="*/ 0 w 184"/>
              <a:gd name="T3" fmla="*/ 0 h 185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84" h="185">
                <a:moveTo>
                  <a:pt x="184" y="185"/>
                </a:moveTo>
                <a:cubicBezTo>
                  <a:pt x="184" y="83"/>
                  <a:pt x="102" y="0"/>
                  <a:pt x="0" y="0"/>
                </a:cubicBezTo>
              </a:path>
            </a:pathLst>
          </a:custGeom>
          <a:noFill/>
          <a:ln w="6350" cap="flat" cmpd="sng">
            <a:solidFill>
              <a:srgbClr val="8CC344"/>
            </a:solidFill>
            <a:prstDash val="dash"/>
            <a:round/>
            <a:head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>
              <a:solidFill>
                <a:srgbClr val="004C40"/>
              </a:solidFill>
            </a:endParaRPr>
          </a:p>
        </p:txBody>
      </p:sp>
      <p:sp>
        <p:nvSpPr>
          <p:cNvPr id="24" name="Oval 4"/>
          <p:cNvSpPr>
            <a:spLocks noChangeArrowheads="1"/>
          </p:cNvSpPr>
          <p:nvPr/>
        </p:nvSpPr>
        <p:spPr bwMode="auto">
          <a:xfrm>
            <a:off x="6652203" y="2479311"/>
            <a:ext cx="1447627" cy="1454724"/>
          </a:xfrm>
          <a:prstGeom prst="ellipse">
            <a:avLst/>
          </a:prstGeom>
          <a:solidFill>
            <a:srgbClr val="8CC344"/>
          </a:solidFill>
          <a:ln>
            <a:noFill/>
          </a:ln>
        </p:spPr>
        <p:txBody>
          <a:bodyPr/>
          <a:lstStyle/>
          <a:p>
            <a:endParaRPr lang="zh-CN" altLang="en-US">
              <a:solidFill>
                <a:srgbClr val="004C40"/>
              </a:solidFill>
            </a:endParaRPr>
          </a:p>
        </p:txBody>
      </p:sp>
      <p:sp>
        <p:nvSpPr>
          <p:cNvPr id="25" name="Freeform 5"/>
          <p:cNvSpPr/>
          <p:nvPr/>
        </p:nvSpPr>
        <p:spPr bwMode="auto">
          <a:xfrm>
            <a:off x="7390209" y="2171809"/>
            <a:ext cx="1026585" cy="1033682"/>
          </a:xfrm>
          <a:custGeom>
            <a:avLst/>
            <a:gdLst>
              <a:gd name="T0" fmla="*/ 184 w 184"/>
              <a:gd name="T1" fmla="*/ 185 h 185"/>
              <a:gd name="T2" fmla="*/ 0 w 184"/>
              <a:gd name="T3" fmla="*/ 0 h 185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84" h="185">
                <a:moveTo>
                  <a:pt x="184" y="185"/>
                </a:moveTo>
                <a:cubicBezTo>
                  <a:pt x="184" y="83"/>
                  <a:pt x="101" y="0"/>
                  <a:pt x="0" y="0"/>
                </a:cubicBezTo>
              </a:path>
            </a:pathLst>
          </a:custGeom>
          <a:noFill/>
          <a:ln w="6350" cap="flat" cmpd="sng">
            <a:solidFill>
              <a:srgbClr val="8CC344"/>
            </a:solidFill>
            <a:prstDash val="dash"/>
            <a:round/>
            <a:head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>
              <a:solidFill>
                <a:srgbClr val="004C40"/>
              </a:solidFill>
            </a:endParaRPr>
          </a:p>
        </p:txBody>
      </p:sp>
      <p:sp>
        <p:nvSpPr>
          <p:cNvPr id="26" name="Oval 6"/>
          <p:cNvSpPr>
            <a:spLocks noChangeArrowheads="1"/>
          </p:cNvSpPr>
          <p:nvPr/>
        </p:nvSpPr>
        <p:spPr bwMode="auto">
          <a:xfrm>
            <a:off x="3913066" y="4016824"/>
            <a:ext cx="1452358" cy="1452358"/>
          </a:xfrm>
          <a:prstGeom prst="ellipse">
            <a:avLst/>
          </a:prstGeom>
          <a:solidFill>
            <a:srgbClr val="004C40"/>
          </a:solidFill>
          <a:ln>
            <a:noFill/>
          </a:ln>
        </p:spPr>
        <p:txBody>
          <a:bodyPr/>
          <a:lstStyle/>
          <a:p>
            <a:endParaRPr lang="zh-CN" altLang="en-US">
              <a:solidFill>
                <a:srgbClr val="004C40"/>
              </a:solidFill>
            </a:endParaRPr>
          </a:p>
        </p:txBody>
      </p:sp>
      <p:sp>
        <p:nvSpPr>
          <p:cNvPr id="27" name="Freeform 7"/>
          <p:cNvSpPr/>
          <p:nvPr/>
        </p:nvSpPr>
        <p:spPr bwMode="auto">
          <a:xfrm>
            <a:off x="4648707" y="4743003"/>
            <a:ext cx="1033681" cy="1033681"/>
          </a:xfrm>
          <a:custGeom>
            <a:avLst/>
            <a:gdLst>
              <a:gd name="T0" fmla="*/ 0 w 185"/>
              <a:gd name="T1" fmla="*/ 185 h 185"/>
              <a:gd name="T2" fmla="*/ 185 w 185"/>
              <a:gd name="T3" fmla="*/ 0 h 185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85" h="185">
                <a:moveTo>
                  <a:pt x="0" y="185"/>
                </a:moveTo>
                <a:cubicBezTo>
                  <a:pt x="102" y="185"/>
                  <a:pt x="185" y="102"/>
                  <a:pt x="185" y="0"/>
                </a:cubicBezTo>
              </a:path>
            </a:pathLst>
          </a:custGeom>
          <a:noFill/>
          <a:ln w="6350" cap="flat" cmpd="sng">
            <a:solidFill>
              <a:srgbClr val="004C40"/>
            </a:solidFill>
            <a:prstDash val="dash"/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>
              <a:solidFill>
                <a:srgbClr val="004C40"/>
              </a:solidFill>
            </a:endParaRPr>
          </a:p>
        </p:txBody>
      </p:sp>
      <p:sp>
        <p:nvSpPr>
          <p:cNvPr id="28" name="Oval 8"/>
          <p:cNvSpPr>
            <a:spLocks noChangeArrowheads="1"/>
          </p:cNvSpPr>
          <p:nvPr/>
        </p:nvSpPr>
        <p:spPr bwMode="auto">
          <a:xfrm>
            <a:off x="9296725" y="4016824"/>
            <a:ext cx="1454724" cy="1452358"/>
          </a:xfrm>
          <a:prstGeom prst="ellipse">
            <a:avLst/>
          </a:prstGeom>
          <a:solidFill>
            <a:srgbClr val="004C40"/>
          </a:solidFill>
          <a:ln>
            <a:noFill/>
          </a:ln>
        </p:spPr>
        <p:txBody>
          <a:bodyPr/>
          <a:lstStyle/>
          <a:p>
            <a:endParaRPr lang="zh-CN" altLang="en-US">
              <a:solidFill>
                <a:srgbClr val="004C40"/>
              </a:solidFill>
            </a:endParaRPr>
          </a:p>
        </p:txBody>
      </p:sp>
      <p:sp>
        <p:nvSpPr>
          <p:cNvPr id="29" name="Freeform 9"/>
          <p:cNvSpPr/>
          <p:nvPr/>
        </p:nvSpPr>
        <p:spPr bwMode="auto">
          <a:xfrm>
            <a:off x="10022904" y="4743003"/>
            <a:ext cx="1028950" cy="1033681"/>
          </a:xfrm>
          <a:custGeom>
            <a:avLst/>
            <a:gdLst>
              <a:gd name="T0" fmla="*/ 0 w 184"/>
              <a:gd name="T1" fmla="*/ 185 h 185"/>
              <a:gd name="T2" fmla="*/ 184 w 184"/>
              <a:gd name="T3" fmla="*/ 0 h 185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84" h="185">
                <a:moveTo>
                  <a:pt x="0" y="185"/>
                </a:moveTo>
                <a:cubicBezTo>
                  <a:pt x="102" y="185"/>
                  <a:pt x="184" y="102"/>
                  <a:pt x="184" y="0"/>
                </a:cubicBezTo>
              </a:path>
            </a:pathLst>
          </a:custGeom>
          <a:noFill/>
          <a:ln w="6350" cap="flat" cmpd="sng">
            <a:solidFill>
              <a:srgbClr val="004C40"/>
            </a:solidFill>
            <a:prstDash val="dash"/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>
              <a:solidFill>
                <a:srgbClr val="004C40"/>
              </a:solidFill>
            </a:endParaRPr>
          </a:p>
        </p:txBody>
      </p:sp>
      <p:sp>
        <p:nvSpPr>
          <p:cNvPr id="30" name="Freeform 10"/>
          <p:cNvSpPr>
            <a:spLocks noEditPoints="1"/>
          </p:cNvSpPr>
          <p:nvPr/>
        </p:nvSpPr>
        <p:spPr bwMode="auto">
          <a:xfrm>
            <a:off x="9743787" y="4463886"/>
            <a:ext cx="560600" cy="558235"/>
          </a:xfrm>
          <a:custGeom>
            <a:avLst/>
            <a:gdLst>
              <a:gd name="T0" fmla="*/ 100 w 100"/>
              <a:gd name="T1" fmla="*/ 56 h 100"/>
              <a:gd name="T2" fmla="*/ 44 w 100"/>
              <a:gd name="T3" fmla="*/ 0 h 100"/>
              <a:gd name="T4" fmla="*/ 40 w 100"/>
              <a:gd name="T5" fmla="*/ 0 h 100"/>
              <a:gd name="T6" fmla="*/ 40 w 100"/>
              <a:gd name="T7" fmla="*/ 11 h 100"/>
              <a:gd name="T8" fmla="*/ 0 w 100"/>
              <a:gd name="T9" fmla="*/ 56 h 100"/>
              <a:gd name="T10" fmla="*/ 44 w 100"/>
              <a:gd name="T11" fmla="*/ 100 h 100"/>
              <a:gd name="T12" fmla="*/ 69 w 100"/>
              <a:gd name="T13" fmla="*/ 93 h 100"/>
              <a:gd name="T14" fmla="*/ 89 w 100"/>
              <a:gd name="T15" fmla="*/ 60 h 100"/>
              <a:gd name="T16" fmla="*/ 100 w 100"/>
              <a:gd name="T17" fmla="*/ 60 h 100"/>
              <a:gd name="T18" fmla="*/ 100 w 100"/>
              <a:gd name="T19" fmla="*/ 56 h 100"/>
              <a:gd name="T20" fmla="*/ 64 w 100"/>
              <a:gd name="T21" fmla="*/ 86 h 100"/>
              <a:gd name="T22" fmla="*/ 44 w 100"/>
              <a:gd name="T23" fmla="*/ 92 h 100"/>
              <a:gd name="T24" fmla="*/ 8 w 100"/>
              <a:gd name="T25" fmla="*/ 56 h 100"/>
              <a:gd name="T26" fmla="*/ 40 w 100"/>
              <a:gd name="T27" fmla="*/ 20 h 100"/>
              <a:gd name="T28" fmla="*/ 40 w 100"/>
              <a:gd name="T29" fmla="*/ 60 h 100"/>
              <a:gd name="T30" fmla="*/ 80 w 100"/>
              <a:gd name="T31" fmla="*/ 60 h 100"/>
              <a:gd name="T32" fmla="*/ 64 w 100"/>
              <a:gd name="T33" fmla="*/ 86 h 100"/>
              <a:gd name="T34" fmla="*/ 49 w 100"/>
              <a:gd name="T35" fmla="*/ 52 h 100"/>
              <a:gd name="T36" fmla="*/ 49 w 100"/>
              <a:gd name="T37" fmla="*/ 9 h 100"/>
              <a:gd name="T38" fmla="*/ 91 w 100"/>
              <a:gd name="T39" fmla="*/ 52 h 100"/>
              <a:gd name="T40" fmla="*/ 49 w 100"/>
              <a:gd name="T41" fmla="*/ 52 h 1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100" h="100">
                <a:moveTo>
                  <a:pt x="100" y="56"/>
                </a:moveTo>
                <a:cubicBezTo>
                  <a:pt x="100" y="25"/>
                  <a:pt x="75" y="0"/>
                  <a:pt x="44" y="0"/>
                </a:cubicBezTo>
                <a:cubicBezTo>
                  <a:pt x="40" y="0"/>
                  <a:pt x="40" y="0"/>
                  <a:pt x="40" y="0"/>
                </a:cubicBezTo>
                <a:cubicBezTo>
                  <a:pt x="40" y="11"/>
                  <a:pt x="40" y="11"/>
                  <a:pt x="40" y="11"/>
                </a:cubicBezTo>
                <a:cubicBezTo>
                  <a:pt x="17" y="14"/>
                  <a:pt x="0" y="33"/>
                  <a:pt x="0" y="56"/>
                </a:cubicBezTo>
                <a:cubicBezTo>
                  <a:pt x="0" y="80"/>
                  <a:pt x="20" y="100"/>
                  <a:pt x="44" y="100"/>
                </a:cubicBezTo>
                <a:cubicBezTo>
                  <a:pt x="53" y="100"/>
                  <a:pt x="62" y="98"/>
                  <a:pt x="69" y="93"/>
                </a:cubicBezTo>
                <a:cubicBezTo>
                  <a:pt x="80" y="85"/>
                  <a:pt x="87" y="73"/>
                  <a:pt x="89" y="60"/>
                </a:cubicBezTo>
                <a:cubicBezTo>
                  <a:pt x="100" y="60"/>
                  <a:pt x="100" y="60"/>
                  <a:pt x="100" y="60"/>
                </a:cubicBezTo>
                <a:lnTo>
                  <a:pt x="100" y="56"/>
                </a:lnTo>
                <a:close/>
                <a:moveTo>
                  <a:pt x="64" y="86"/>
                </a:moveTo>
                <a:cubicBezTo>
                  <a:pt x="59" y="90"/>
                  <a:pt x="52" y="92"/>
                  <a:pt x="44" y="92"/>
                </a:cubicBezTo>
                <a:cubicBezTo>
                  <a:pt x="25" y="92"/>
                  <a:pt x="8" y="76"/>
                  <a:pt x="8" y="56"/>
                </a:cubicBezTo>
                <a:cubicBezTo>
                  <a:pt x="8" y="37"/>
                  <a:pt x="22" y="22"/>
                  <a:pt x="40" y="20"/>
                </a:cubicBezTo>
                <a:cubicBezTo>
                  <a:pt x="40" y="60"/>
                  <a:pt x="40" y="60"/>
                  <a:pt x="40" y="60"/>
                </a:cubicBezTo>
                <a:cubicBezTo>
                  <a:pt x="80" y="60"/>
                  <a:pt x="80" y="60"/>
                  <a:pt x="80" y="60"/>
                </a:cubicBezTo>
                <a:cubicBezTo>
                  <a:pt x="79" y="70"/>
                  <a:pt x="73" y="80"/>
                  <a:pt x="64" y="86"/>
                </a:cubicBezTo>
                <a:moveTo>
                  <a:pt x="49" y="52"/>
                </a:moveTo>
                <a:cubicBezTo>
                  <a:pt x="49" y="9"/>
                  <a:pt x="49" y="9"/>
                  <a:pt x="49" y="9"/>
                </a:cubicBezTo>
                <a:cubicBezTo>
                  <a:pt x="71" y="11"/>
                  <a:pt x="89" y="29"/>
                  <a:pt x="91" y="52"/>
                </a:cubicBezTo>
                <a:lnTo>
                  <a:pt x="49" y="5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zh-CN" altLang="en-US">
              <a:solidFill>
                <a:srgbClr val="004C40"/>
              </a:solidFill>
            </a:endParaRPr>
          </a:p>
        </p:txBody>
      </p:sp>
      <p:grpSp>
        <p:nvGrpSpPr>
          <p:cNvPr id="31" name="Group 11"/>
          <p:cNvGrpSpPr/>
          <p:nvPr/>
        </p:nvGrpSpPr>
        <p:grpSpPr bwMode="auto">
          <a:xfrm>
            <a:off x="4369590" y="4497001"/>
            <a:ext cx="558235" cy="492004"/>
            <a:chOff x="0" y="0"/>
            <a:chExt cx="236" cy="208"/>
          </a:xfrm>
        </p:grpSpPr>
        <p:sp>
          <p:nvSpPr>
            <p:cNvPr id="32" name="Freeform 12"/>
            <p:cNvSpPr>
              <a:spLocks noEditPoints="1"/>
            </p:cNvSpPr>
            <p:nvPr/>
          </p:nvSpPr>
          <p:spPr bwMode="auto">
            <a:xfrm>
              <a:off x="0" y="45"/>
              <a:ext cx="193" cy="163"/>
            </a:xfrm>
            <a:custGeom>
              <a:avLst/>
              <a:gdLst>
                <a:gd name="T0" fmla="*/ 77 w 82"/>
                <a:gd name="T1" fmla="*/ 0 h 69"/>
                <a:gd name="T2" fmla="*/ 4 w 82"/>
                <a:gd name="T3" fmla="*/ 0 h 69"/>
                <a:gd name="T4" fmla="*/ 0 w 82"/>
                <a:gd name="T5" fmla="*/ 4 h 69"/>
                <a:gd name="T6" fmla="*/ 0 w 82"/>
                <a:gd name="T7" fmla="*/ 65 h 69"/>
                <a:gd name="T8" fmla="*/ 4 w 82"/>
                <a:gd name="T9" fmla="*/ 69 h 69"/>
                <a:gd name="T10" fmla="*/ 77 w 82"/>
                <a:gd name="T11" fmla="*/ 69 h 69"/>
                <a:gd name="T12" fmla="*/ 82 w 82"/>
                <a:gd name="T13" fmla="*/ 65 h 69"/>
                <a:gd name="T14" fmla="*/ 82 w 82"/>
                <a:gd name="T15" fmla="*/ 40 h 69"/>
                <a:gd name="T16" fmla="*/ 82 w 82"/>
                <a:gd name="T17" fmla="*/ 29 h 69"/>
                <a:gd name="T18" fmla="*/ 82 w 82"/>
                <a:gd name="T19" fmla="*/ 4 h 69"/>
                <a:gd name="T20" fmla="*/ 77 w 82"/>
                <a:gd name="T21" fmla="*/ 0 h 69"/>
                <a:gd name="T22" fmla="*/ 9 w 82"/>
                <a:gd name="T23" fmla="*/ 61 h 69"/>
                <a:gd name="T24" fmla="*/ 9 w 82"/>
                <a:gd name="T25" fmla="*/ 9 h 69"/>
                <a:gd name="T26" fmla="*/ 73 w 82"/>
                <a:gd name="T27" fmla="*/ 9 h 69"/>
                <a:gd name="T28" fmla="*/ 73 w 82"/>
                <a:gd name="T29" fmla="*/ 25 h 69"/>
                <a:gd name="T30" fmla="*/ 64 w 82"/>
                <a:gd name="T31" fmla="*/ 25 h 69"/>
                <a:gd name="T32" fmla="*/ 55 w 82"/>
                <a:gd name="T33" fmla="*/ 35 h 69"/>
                <a:gd name="T34" fmla="*/ 64 w 82"/>
                <a:gd name="T35" fmla="*/ 44 h 69"/>
                <a:gd name="T36" fmla="*/ 73 w 82"/>
                <a:gd name="T37" fmla="*/ 44 h 69"/>
                <a:gd name="T38" fmla="*/ 73 w 82"/>
                <a:gd name="T39" fmla="*/ 61 h 69"/>
                <a:gd name="T40" fmla="*/ 9 w 82"/>
                <a:gd name="T41" fmla="*/ 61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82" h="69">
                  <a:moveTo>
                    <a:pt x="77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0" y="67"/>
                    <a:pt x="2" y="69"/>
                    <a:pt x="4" y="69"/>
                  </a:cubicBezTo>
                  <a:cubicBezTo>
                    <a:pt x="77" y="69"/>
                    <a:pt x="77" y="69"/>
                    <a:pt x="77" y="69"/>
                  </a:cubicBezTo>
                  <a:cubicBezTo>
                    <a:pt x="80" y="69"/>
                    <a:pt x="82" y="67"/>
                    <a:pt x="82" y="65"/>
                  </a:cubicBezTo>
                  <a:cubicBezTo>
                    <a:pt x="82" y="40"/>
                    <a:pt x="82" y="40"/>
                    <a:pt x="82" y="40"/>
                  </a:cubicBezTo>
                  <a:cubicBezTo>
                    <a:pt x="82" y="29"/>
                    <a:pt x="82" y="29"/>
                    <a:pt x="82" y="29"/>
                  </a:cubicBezTo>
                  <a:cubicBezTo>
                    <a:pt x="82" y="4"/>
                    <a:pt x="82" y="4"/>
                    <a:pt x="82" y="4"/>
                  </a:cubicBezTo>
                  <a:cubicBezTo>
                    <a:pt x="82" y="2"/>
                    <a:pt x="80" y="0"/>
                    <a:pt x="77" y="0"/>
                  </a:cubicBezTo>
                  <a:moveTo>
                    <a:pt x="9" y="61"/>
                  </a:moveTo>
                  <a:cubicBezTo>
                    <a:pt x="9" y="9"/>
                    <a:pt x="9" y="9"/>
                    <a:pt x="9" y="9"/>
                  </a:cubicBezTo>
                  <a:cubicBezTo>
                    <a:pt x="73" y="9"/>
                    <a:pt x="73" y="9"/>
                    <a:pt x="73" y="9"/>
                  </a:cubicBezTo>
                  <a:cubicBezTo>
                    <a:pt x="73" y="25"/>
                    <a:pt x="73" y="25"/>
                    <a:pt x="73" y="25"/>
                  </a:cubicBezTo>
                  <a:cubicBezTo>
                    <a:pt x="64" y="25"/>
                    <a:pt x="64" y="25"/>
                    <a:pt x="64" y="25"/>
                  </a:cubicBezTo>
                  <a:cubicBezTo>
                    <a:pt x="59" y="25"/>
                    <a:pt x="55" y="29"/>
                    <a:pt x="55" y="35"/>
                  </a:cubicBezTo>
                  <a:cubicBezTo>
                    <a:pt x="55" y="40"/>
                    <a:pt x="59" y="44"/>
                    <a:pt x="64" y="44"/>
                  </a:cubicBezTo>
                  <a:cubicBezTo>
                    <a:pt x="73" y="44"/>
                    <a:pt x="73" y="44"/>
                    <a:pt x="73" y="44"/>
                  </a:cubicBezTo>
                  <a:cubicBezTo>
                    <a:pt x="73" y="61"/>
                    <a:pt x="73" y="61"/>
                    <a:pt x="73" y="61"/>
                  </a:cubicBezTo>
                  <a:lnTo>
                    <a:pt x="9" y="6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4C40"/>
                </a:solidFill>
              </a:endParaRPr>
            </a:p>
          </p:txBody>
        </p:sp>
        <p:sp>
          <p:nvSpPr>
            <p:cNvPr id="33" name="Freeform 13"/>
            <p:cNvSpPr/>
            <p:nvPr/>
          </p:nvSpPr>
          <p:spPr bwMode="auto">
            <a:xfrm>
              <a:off x="44" y="0"/>
              <a:ext cx="192" cy="165"/>
            </a:xfrm>
            <a:custGeom>
              <a:avLst/>
              <a:gdLst>
                <a:gd name="T0" fmla="*/ 77 w 81"/>
                <a:gd name="T1" fmla="*/ 0 h 70"/>
                <a:gd name="T2" fmla="*/ 4 w 81"/>
                <a:gd name="T3" fmla="*/ 0 h 70"/>
                <a:gd name="T4" fmla="*/ 0 w 81"/>
                <a:gd name="T5" fmla="*/ 4 h 70"/>
                <a:gd name="T6" fmla="*/ 4 w 81"/>
                <a:gd name="T7" fmla="*/ 9 h 70"/>
                <a:gd name="T8" fmla="*/ 73 w 81"/>
                <a:gd name="T9" fmla="*/ 9 h 70"/>
                <a:gd name="T10" fmla="*/ 73 w 81"/>
                <a:gd name="T11" fmla="*/ 65 h 70"/>
                <a:gd name="T12" fmla="*/ 77 w 81"/>
                <a:gd name="T13" fmla="*/ 70 h 70"/>
                <a:gd name="T14" fmla="*/ 81 w 81"/>
                <a:gd name="T15" fmla="*/ 65 h 70"/>
                <a:gd name="T16" fmla="*/ 81 w 81"/>
                <a:gd name="T17" fmla="*/ 4 h 70"/>
                <a:gd name="T18" fmla="*/ 77 w 81"/>
                <a:gd name="T1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1" h="70">
                  <a:moveTo>
                    <a:pt x="77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7"/>
                    <a:pt x="2" y="9"/>
                    <a:pt x="4" y="9"/>
                  </a:cubicBezTo>
                  <a:cubicBezTo>
                    <a:pt x="73" y="9"/>
                    <a:pt x="73" y="9"/>
                    <a:pt x="73" y="9"/>
                  </a:cubicBezTo>
                  <a:cubicBezTo>
                    <a:pt x="73" y="65"/>
                    <a:pt x="73" y="65"/>
                    <a:pt x="73" y="65"/>
                  </a:cubicBezTo>
                  <a:cubicBezTo>
                    <a:pt x="73" y="68"/>
                    <a:pt x="75" y="70"/>
                    <a:pt x="77" y="70"/>
                  </a:cubicBezTo>
                  <a:cubicBezTo>
                    <a:pt x="79" y="70"/>
                    <a:pt x="81" y="68"/>
                    <a:pt x="81" y="65"/>
                  </a:cubicBezTo>
                  <a:cubicBezTo>
                    <a:pt x="81" y="4"/>
                    <a:pt x="81" y="4"/>
                    <a:pt x="81" y="4"/>
                  </a:cubicBezTo>
                  <a:cubicBezTo>
                    <a:pt x="81" y="2"/>
                    <a:pt x="79" y="0"/>
                    <a:pt x="77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4C40"/>
                </a:solidFill>
              </a:endParaRPr>
            </a:p>
          </p:txBody>
        </p:sp>
      </p:grpSp>
      <p:grpSp>
        <p:nvGrpSpPr>
          <p:cNvPr id="34" name="Group 14"/>
          <p:cNvGrpSpPr/>
          <p:nvPr/>
        </p:nvGrpSpPr>
        <p:grpSpPr bwMode="auto">
          <a:xfrm>
            <a:off x="7103996" y="2926373"/>
            <a:ext cx="565331" cy="560600"/>
            <a:chOff x="0" y="0"/>
            <a:chExt cx="239" cy="237"/>
          </a:xfrm>
          <a:solidFill>
            <a:schemeClr val="bg1"/>
          </a:solidFill>
        </p:grpSpPr>
        <p:sp>
          <p:nvSpPr>
            <p:cNvPr id="35" name="Freeform 15"/>
            <p:cNvSpPr/>
            <p:nvPr/>
          </p:nvSpPr>
          <p:spPr bwMode="auto">
            <a:xfrm>
              <a:off x="0" y="22"/>
              <a:ext cx="217" cy="215"/>
            </a:xfrm>
            <a:custGeom>
              <a:avLst/>
              <a:gdLst>
                <a:gd name="T0" fmla="*/ 87 w 92"/>
                <a:gd name="T1" fmla="*/ 41 h 91"/>
                <a:gd name="T2" fmla="*/ 83 w 92"/>
                <a:gd name="T3" fmla="*/ 45 h 91"/>
                <a:gd name="T4" fmla="*/ 83 w 92"/>
                <a:gd name="T5" fmla="*/ 67 h 91"/>
                <a:gd name="T6" fmla="*/ 73 w 92"/>
                <a:gd name="T7" fmla="*/ 81 h 91"/>
                <a:gd name="T8" fmla="*/ 68 w 92"/>
                <a:gd name="T9" fmla="*/ 82 h 91"/>
                <a:gd name="T10" fmla="*/ 24 w 92"/>
                <a:gd name="T11" fmla="*/ 82 h 91"/>
                <a:gd name="T12" fmla="*/ 9 w 92"/>
                <a:gd name="T13" fmla="*/ 67 h 91"/>
                <a:gd name="T14" fmla="*/ 9 w 92"/>
                <a:gd name="T15" fmla="*/ 24 h 91"/>
                <a:gd name="T16" fmla="*/ 24 w 92"/>
                <a:gd name="T17" fmla="*/ 8 h 91"/>
                <a:gd name="T18" fmla="*/ 46 w 92"/>
                <a:gd name="T19" fmla="*/ 8 h 91"/>
                <a:gd name="T20" fmla="*/ 50 w 92"/>
                <a:gd name="T21" fmla="*/ 4 h 91"/>
                <a:gd name="T22" fmla="*/ 46 w 92"/>
                <a:gd name="T23" fmla="*/ 0 h 91"/>
                <a:gd name="T24" fmla="*/ 24 w 92"/>
                <a:gd name="T25" fmla="*/ 0 h 91"/>
                <a:gd name="T26" fmla="*/ 0 w 92"/>
                <a:gd name="T27" fmla="*/ 24 h 91"/>
                <a:gd name="T28" fmla="*/ 0 w 92"/>
                <a:gd name="T29" fmla="*/ 67 h 91"/>
                <a:gd name="T30" fmla="*/ 24 w 92"/>
                <a:gd name="T31" fmla="*/ 91 h 91"/>
                <a:gd name="T32" fmla="*/ 68 w 92"/>
                <a:gd name="T33" fmla="*/ 91 h 91"/>
                <a:gd name="T34" fmla="*/ 76 w 92"/>
                <a:gd name="T35" fmla="*/ 89 h 91"/>
                <a:gd name="T36" fmla="*/ 92 w 92"/>
                <a:gd name="T37" fmla="*/ 67 h 91"/>
                <a:gd name="T38" fmla="*/ 92 w 92"/>
                <a:gd name="T39" fmla="*/ 45 h 91"/>
                <a:gd name="T40" fmla="*/ 87 w 92"/>
                <a:gd name="T41" fmla="*/ 41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2" h="91">
                  <a:moveTo>
                    <a:pt x="87" y="41"/>
                  </a:moveTo>
                  <a:cubicBezTo>
                    <a:pt x="85" y="41"/>
                    <a:pt x="83" y="43"/>
                    <a:pt x="83" y="45"/>
                  </a:cubicBezTo>
                  <a:cubicBezTo>
                    <a:pt x="83" y="67"/>
                    <a:pt x="83" y="67"/>
                    <a:pt x="83" y="67"/>
                  </a:cubicBezTo>
                  <a:cubicBezTo>
                    <a:pt x="83" y="73"/>
                    <a:pt x="79" y="79"/>
                    <a:pt x="73" y="81"/>
                  </a:cubicBezTo>
                  <a:cubicBezTo>
                    <a:pt x="71" y="82"/>
                    <a:pt x="70" y="82"/>
                    <a:pt x="68" y="82"/>
                  </a:cubicBezTo>
                  <a:cubicBezTo>
                    <a:pt x="24" y="82"/>
                    <a:pt x="24" y="82"/>
                    <a:pt x="24" y="82"/>
                  </a:cubicBezTo>
                  <a:cubicBezTo>
                    <a:pt x="16" y="82"/>
                    <a:pt x="9" y="75"/>
                    <a:pt x="9" y="67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9" y="15"/>
                    <a:pt x="16" y="8"/>
                    <a:pt x="24" y="8"/>
                  </a:cubicBezTo>
                  <a:cubicBezTo>
                    <a:pt x="46" y="8"/>
                    <a:pt x="46" y="8"/>
                    <a:pt x="46" y="8"/>
                  </a:cubicBezTo>
                  <a:cubicBezTo>
                    <a:pt x="48" y="8"/>
                    <a:pt x="50" y="6"/>
                    <a:pt x="50" y="4"/>
                  </a:cubicBezTo>
                  <a:cubicBezTo>
                    <a:pt x="50" y="2"/>
                    <a:pt x="48" y="0"/>
                    <a:pt x="46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11" y="0"/>
                    <a:pt x="0" y="10"/>
                    <a:pt x="0" y="24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0" y="80"/>
                    <a:pt x="11" y="91"/>
                    <a:pt x="24" y="91"/>
                  </a:cubicBezTo>
                  <a:cubicBezTo>
                    <a:pt x="68" y="91"/>
                    <a:pt x="68" y="91"/>
                    <a:pt x="68" y="91"/>
                  </a:cubicBezTo>
                  <a:cubicBezTo>
                    <a:pt x="71" y="91"/>
                    <a:pt x="74" y="90"/>
                    <a:pt x="76" y="89"/>
                  </a:cubicBezTo>
                  <a:cubicBezTo>
                    <a:pt x="85" y="86"/>
                    <a:pt x="92" y="77"/>
                    <a:pt x="92" y="67"/>
                  </a:cubicBezTo>
                  <a:cubicBezTo>
                    <a:pt x="92" y="45"/>
                    <a:pt x="92" y="45"/>
                    <a:pt x="92" y="45"/>
                  </a:cubicBezTo>
                  <a:cubicBezTo>
                    <a:pt x="92" y="43"/>
                    <a:pt x="90" y="41"/>
                    <a:pt x="87" y="41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4C40"/>
                </a:solidFill>
              </a:endParaRPr>
            </a:p>
          </p:txBody>
        </p:sp>
        <p:sp>
          <p:nvSpPr>
            <p:cNvPr id="36" name="Freeform 16"/>
            <p:cNvSpPr>
              <a:spLocks noEditPoints="1"/>
            </p:cNvSpPr>
            <p:nvPr/>
          </p:nvSpPr>
          <p:spPr bwMode="auto">
            <a:xfrm>
              <a:off x="135" y="0"/>
              <a:ext cx="104" cy="104"/>
            </a:xfrm>
            <a:custGeom>
              <a:avLst/>
              <a:gdLst>
                <a:gd name="T0" fmla="*/ 22 w 44"/>
                <a:gd name="T1" fmla="*/ 0 h 44"/>
                <a:gd name="T2" fmla="*/ 0 w 44"/>
                <a:gd name="T3" fmla="*/ 22 h 44"/>
                <a:gd name="T4" fmla="*/ 22 w 44"/>
                <a:gd name="T5" fmla="*/ 44 h 44"/>
                <a:gd name="T6" fmla="*/ 44 w 44"/>
                <a:gd name="T7" fmla="*/ 22 h 44"/>
                <a:gd name="T8" fmla="*/ 22 w 44"/>
                <a:gd name="T9" fmla="*/ 0 h 44"/>
                <a:gd name="T10" fmla="*/ 22 w 44"/>
                <a:gd name="T11" fmla="*/ 35 h 44"/>
                <a:gd name="T12" fmla="*/ 8 w 44"/>
                <a:gd name="T13" fmla="*/ 22 h 44"/>
                <a:gd name="T14" fmla="*/ 22 w 44"/>
                <a:gd name="T15" fmla="*/ 8 h 44"/>
                <a:gd name="T16" fmla="*/ 35 w 44"/>
                <a:gd name="T17" fmla="*/ 22 h 44"/>
                <a:gd name="T18" fmla="*/ 22 w 44"/>
                <a:gd name="T19" fmla="*/ 35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4" h="44">
                  <a:moveTo>
                    <a:pt x="22" y="0"/>
                  </a:moveTo>
                  <a:cubicBezTo>
                    <a:pt x="10" y="0"/>
                    <a:pt x="0" y="9"/>
                    <a:pt x="0" y="22"/>
                  </a:cubicBezTo>
                  <a:cubicBezTo>
                    <a:pt x="0" y="34"/>
                    <a:pt x="10" y="44"/>
                    <a:pt x="22" y="44"/>
                  </a:cubicBezTo>
                  <a:cubicBezTo>
                    <a:pt x="34" y="44"/>
                    <a:pt x="44" y="34"/>
                    <a:pt x="44" y="22"/>
                  </a:cubicBezTo>
                  <a:cubicBezTo>
                    <a:pt x="44" y="9"/>
                    <a:pt x="34" y="0"/>
                    <a:pt x="22" y="0"/>
                  </a:cubicBezTo>
                  <a:moveTo>
                    <a:pt x="22" y="35"/>
                  </a:moveTo>
                  <a:cubicBezTo>
                    <a:pt x="14" y="35"/>
                    <a:pt x="8" y="29"/>
                    <a:pt x="8" y="22"/>
                  </a:cubicBezTo>
                  <a:cubicBezTo>
                    <a:pt x="8" y="14"/>
                    <a:pt x="14" y="8"/>
                    <a:pt x="22" y="8"/>
                  </a:cubicBezTo>
                  <a:cubicBezTo>
                    <a:pt x="29" y="8"/>
                    <a:pt x="35" y="14"/>
                    <a:pt x="35" y="22"/>
                  </a:cubicBezTo>
                  <a:cubicBezTo>
                    <a:pt x="35" y="29"/>
                    <a:pt x="29" y="35"/>
                    <a:pt x="22" y="3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4C40"/>
                </a:solidFill>
              </a:endParaRPr>
            </a:p>
          </p:txBody>
        </p:sp>
        <p:sp>
          <p:nvSpPr>
            <p:cNvPr id="37" name="Freeform 17"/>
            <p:cNvSpPr/>
            <p:nvPr/>
          </p:nvSpPr>
          <p:spPr bwMode="auto">
            <a:xfrm>
              <a:off x="80" y="97"/>
              <a:ext cx="57" cy="21"/>
            </a:xfrm>
            <a:custGeom>
              <a:avLst/>
              <a:gdLst>
                <a:gd name="T0" fmla="*/ 0 w 24"/>
                <a:gd name="T1" fmla="*/ 4 h 9"/>
                <a:gd name="T2" fmla="*/ 5 w 24"/>
                <a:gd name="T3" fmla="*/ 9 h 9"/>
                <a:gd name="T4" fmla="*/ 20 w 24"/>
                <a:gd name="T5" fmla="*/ 9 h 9"/>
                <a:gd name="T6" fmla="*/ 24 w 24"/>
                <a:gd name="T7" fmla="*/ 4 h 9"/>
                <a:gd name="T8" fmla="*/ 20 w 24"/>
                <a:gd name="T9" fmla="*/ 0 h 9"/>
                <a:gd name="T10" fmla="*/ 5 w 24"/>
                <a:gd name="T11" fmla="*/ 0 h 9"/>
                <a:gd name="T12" fmla="*/ 0 w 24"/>
                <a:gd name="T13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9">
                  <a:moveTo>
                    <a:pt x="0" y="4"/>
                  </a:moveTo>
                  <a:cubicBezTo>
                    <a:pt x="0" y="7"/>
                    <a:pt x="2" y="9"/>
                    <a:pt x="5" y="9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2" y="9"/>
                    <a:pt x="24" y="7"/>
                    <a:pt x="24" y="4"/>
                  </a:cubicBezTo>
                  <a:cubicBezTo>
                    <a:pt x="24" y="2"/>
                    <a:pt x="22" y="0"/>
                    <a:pt x="20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4C40"/>
                </a:solidFill>
              </a:endParaRPr>
            </a:p>
          </p:txBody>
        </p:sp>
        <p:sp>
          <p:nvSpPr>
            <p:cNvPr id="40" name="Freeform 18"/>
            <p:cNvSpPr/>
            <p:nvPr/>
          </p:nvSpPr>
          <p:spPr bwMode="auto">
            <a:xfrm>
              <a:off x="80" y="140"/>
              <a:ext cx="57" cy="21"/>
            </a:xfrm>
            <a:custGeom>
              <a:avLst/>
              <a:gdLst>
                <a:gd name="T0" fmla="*/ 20 w 24"/>
                <a:gd name="T1" fmla="*/ 0 h 9"/>
                <a:gd name="T2" fmla="*/ 5 w 24"/>
                <a:gd name="T3" fmla="*/ 0 h 9"/>
                <a:gd name="T4" fmla="*/ 0 w 24"/>
                <a:gd name="T5" fmla="*/ 4 h 9"/>
                <a:gd name="T6" fmla="*/ 5 w 24"/>
                <a:gd name="T7" fmla="*/ 9 h 9"/>
                <a:gd name="T8" fmla="*/ 20 w 24"/>
                <a:gd name="T9" fmla="*/ 9 h 9"/>
                <a:gd name="T10" fmla="*/ 24 w 24"/>
                <a:gd name="T11" fmla="*/ 4 h 9"/>
                <a:gd name="T12" fmla="*/ 20 w 24"/>
                <a:gd name="T13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9">
                  <a:moveTo>
                    <a:pt x="20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7"/>
                    <a:pt x="2" y="9"/>
                    <a:pt x="5" y="9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2" y="9"/>
                    <a:pt x="24" y="7"/>
                    <a:pt x="24" y="4"/>
                  </a:cubicBezTo>
                  <a:cubicBezTo>
                    <a:pt x="24" y="2"/>
                    <a:pt x="22" y="0"/>
                    <a:pt x="2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4C40"/>
                </a:solidFill>
              </a:endParaRPr>
            </a:p>
          </p:txBody>
        </p:sp>
      </p:grpSp>
      <p:grpSp>
        <p:nvGrpSpPr>
          <p:cNvPr id="41" name="Group 19"/>
          <p:cNvGrpSpPr/>
          <p:nvPr/>
        </p:nvGrpSpPr>
        <p:grpSpPr bwMode="auto">
          <a:xfrm>
            <a:off x="1814954" y="2942931"/>
            <a:ext cx="558235" cy="560601"/>
            <a:chOff x="0" y="0"/>
            <a:chExt cx="236" cy="237"/>
          </a:xfrm>
          <a:solidFill>
            <a:schemeClr val="bg1"/>
          </a:solidFill>
        </p:grpSpPr>
        <p:sp>
          <p:nvSpPr>
            <p:cNvPr id="42" name="Freeform 20"/>
            <p:cNvSpPr>
              <a:spLocks noEditPoints="1"/>
            </p:cNvSpPr>
            <p:nvPr/>
          </p:nvSpPr>
          <p:spPr bwMode="auto">
            <a:xfrm>
              <a:off x="63" y="64"/>
              <a:ext cx="109" cy="109"/>
            </a:xfrm>
            <a:custGeom>
              <a:avLst/>
              <a:gdLst>
                <a:gd name="T0" fmla="*/ 40 w 46"/>
                <a:gd name="T1" fmla="*/ 1 h 46"/>
                <a:gd name="T2" fmla="*/ 13 w 46"/>
                <a:gd name="T3" fmla="*/ 10 h 46"/>
                <a:gd name="T4" fmla="*/ 13 w 46"/>
                <a:gd name="T5" fmla="*/ 10 h 46"/>
                <a:gd name="T6" fmla="*/ 12 w 46"/>
                <a:gd name="T7" fmla="*/ 11 h 46"/>
                <a:gd name="T8" fmla="*/ 12 w 46"/>
                <a:gd name="T9" fmla="*/ 11 h 46"/>
                <a:gd name="T10" fmla="*/ 11 w 46"/>
                <a:gd name="T11" fmla="*/ 11 h 46"/>
                <a:gd name="T12" fmla="*/ 11 w 46"/>
                <a:gd name="T13" fmla="*/ 12 h 46"/>
                <a:gd name="T14" fmla="*/ 11 w 46"/>
                <a:gd name="T15" fmla="*/ 12 h 46"/>
                <a:gd name="T16" fmla="*/ 10 w 46"/>
                <a:gd name="T17" fmla="*/ 13 h 46"/>
                <a:gd name="T18" fmla="*/ 10 w 46"/>
                <a:gd name="T19" fmla="*/ 13 h 46"/>
                <a:gd name="T20" fmla="*/ 0 w 46"/>
                <a:gd name="T21" fmla="*/ 40 h 46"/>
                <a:gd name="T22" fmla="*/ 1 w 46"/>
                <a:gd name="T23" fmla="*/ 45 h 46"/>
                <a:gd name="T24" fmla="*/ 4 w 46"/>
                <a:gd name="T25" fmla="*/ 46 h 46"/>
                <a:gd name="T26" fmla="*/ 6 w 46"/>
                <a:gd name="T27" fmla="*/ 46 h 46"/>
                <a:gd name="T28" fmla="*/ 33 w 46"/>
                <a:gd name="T29" fmla="*/ 36 h 46"/>
                <a:gd name="T30" fmla="*/ 33 w 46"/>
                <a:gd name="T31" fmla="*/ 36 h 46"/>
                <a:gd name="T32" fmla="*/ 34 w 46"/>
                <a:gd name="T33" fmla="*/ 35 h 46"/>
                <a:gd name="T34" fmla="*/ 34 w 46"/>
                <a:gd name="T35" fmla="*/ 35 h 46"/>
                <a:gd name="T36" fmla="*/ 35 w 46"/>
                <a:gd name="T37" fmla="*/ 35 h 46"/>
                <a:gd name="T38" fmla="*/ 35 w 46"/>
                <a:gd name="T39" fmla="*/ 34 h 46"/>
                <a:gd name="T40" fmla="*/ 35 w 46"/>
                <a:gd name="T41" fmla="*/ 34 h 46"/>
                <a:gd name="T42" fmla="*/ 36 w 46"/>
                <a:gd name="T43" fmla="*/ 33 h 46"/>
                <a:gd name="T44" fmla="*/ 36 w 46"/>
                <a:gd name="T45" fmla="*/ 33 h 46"/>
                <a:gd name="T46" fmla="*/ 45 w 46"/>
                <a:gd name="T47" fmla="*/ 6 h 46"/>
                <a:gd name="T48" fmla="*/ 44 w 46"/>
                <a:gd name="T49" fmla="*/ 2 h 46"/>
                <a:gd name="T50" fmla="*/ 40 w 46"/>
                <a:gd name="T51" fmla="*/ 1 h 46"/>
                <a:gd name="T52" fmla="*/ 12 w 46"/>
                <a:gd name="T53" fmla="*/ 34 h 46"/>
                <a:gd name="T54" fmla="*/ 16 w 46"/>
                <a:gd name="T55" fmla="*/ 22 h 46"/>
                <a:gd name="T56" fmla="*/ 24 w 46"/>
                <a:gd name="T57" fmla="*/ 30 h 46"/>
                <a:gd name="T58" fmla="*/ 12 w 46"/>
                <a:gd name="T59" fmla="*/ 34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46" h="46">
                  <a:moveTo>
                    <a:pt x="40" y="1"/>
                  </a:moveTo>
                  <a:cubicBezTo>
                    <a:pt x="13" y="10"/>
                    <a:pt x="13" y="10"/>
                    <a:pt x="13" y="10"/>
                  </a:cubicBezTo>
                  <a:cubicBezTo>
                    <a:pt x="13" y="10"/>
                    <a:pt x="13" y="10"/>
                    <a:pt x="13" y="10"/>
                  </a:cubicBezTo>
                  <a:cubicBezTo>
                    <a:pt x="12" y="10"/>
                    <a:pt x="12" y="11"/>
                    <a:pt x="12" y="11"/>
                  </a:cubicBezTo>
                  <a:cubicBezTo>
                    <a:pt x="12" y="11"/>
                    <a:pt x="12" y="11"/>
                    <a:pt x="12" y="11"/>
                  </a:cubicBezTo>
                  <a:cubicBezTo>
                    <a:pt x="12" y="11"/>
                    <a:pt x="11" y="11"/>
                    <a:pt x="11" y="11"/>
                  </a:cubicBezTo>
                  <a:cubicBezTo>
                    <a:pt x="11" y="11"/>
                    <a:pt x="11" y="12"/>
                    <a:pt x="11" y="12"/>
                  </a:cubicBezTo>
                  <a:cubicBezTo>
                    <a:pt x="11" y="12"/>
                    <a:pt x="11" y="12"/>
                    <a:pt x="11" y="12"/>
                  </a:cubicBezTo>
                  <a:cubicBezTo>
                    <a:pt x="11" y="12"/>
                    <a:pt x="10" y="12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0" y="42"/>
                    <a:pt x="0" y="43"/>
                    <a:pt x="1" y="45"/>
                  </a:cubicBezTo>
                  <a:cubicBezTo>
                    <a:pt x="2" y="45"/>
                    <a:pt x="3" y="46"/>
                    <a:pt x="4" y="46"/>
                  </a:cubicBezTo>
                  <a:cubicBezTo>
                    <a:pt x="5" y="46"/>
                    <a:pt x="5" y="46"/>
                    <a:pt x="6" y="46"/>
                  </a:cubicBezTo>
                  <a:cubicBezTo>
                    <a:pt x="33" y="36"/>
                    <a:pt x="33" y="36"/>
                    <a:pt x="33" y="36"/>
                  </a:cubicBezTo>
                  <a:cubicBezTo>
                    <a:pt x="33" y="36"/>
                    <a:pt x="33" y="36"/>
                    <a:pt x="33" y="36"/>
                  </a:cubicBezTo>
                  <a:cubicBezTo>
                    <a:pt x="34" y="36"/>
                    <a:pt x="34" y="35"/>
                    <a:pt x="34" y="35"/>
                  </a:cubicBezTo>
                  <a:cubicBezTo>
                    <a:pt x="34" y="35"/>
                    <a:pt x="34" y="35"/>
                    <a:pt x="34" y="35"/>
                  </a:cubicBezTo>
                  <a:cubicBezTo>
                    <a:pt x="34" y="35"/>
                    <a:pt x="35" y="35"/>
                    <a:pt x="35" y="35"/>
                  </a:cubicBezTo>
                  <a:cubicBezTo>
                    <a:pt x="35" y="35"/>
                    <a:pt x="35" y="34"/>
                    <a:pt x="35" y="34"/>
                  </a:cubicBezTo>
                  <a:cubicBezTo>
                    <a:pt x="35" y="34"/>
                    <a:pt x="35" y="34"/>
                    <a:pt x="35" y="34"/>
                  </a:cubicBezTo>
                  <a:cubicBezTo>
                    <a:pt x="35" y="34"/>
                    <a:pt x="35" y="34"/>
                    <a:pt x="36" y="33"/>
                  </a:cubicBezTo>
                  <a:cubicBezTo>
                    <a:pt x="36" y="33"/>
                    <a:pt x="36" y="33"/>
                    <a:pt x="36" y="33"/>
                  </a:cubicBezTo>
                  <a:cubicBezTo>
                    <a:pt x="45" y="6"/>
                    <a:pt x="45" y="6"/>
                    <a:pt x="45" y="6"/>
                  </a:cubicBezTo>
                  <a:cubicBezTo>
                    <a:pt x="46" y="4"/>
                    <a:pt x="46" y="3"/>
                    <a:pt x="44" y="2"/>
                  </a:cubicBezTo>
                  <a:cubicBezTo>
                    <a:pt x="43" y="0"/>
                    <a:pt x="42" y="0"/>
                    <a:pt x="40" y="1"/>
                  </a:cubicBezTo>
                  <a:moveTo>
                    <a:pt x="12" y="34"/>
                  </a:moveTo>
                  <a:cubicBezTo>
                    <a:pt x="16" y="22"/>
                    <a:pt x="16" y="22"/>
                    <a:pt x="16" y="22"/>
                  </a:cubicBezTo>
                  <a:cubicBezTo>
                    <a:pt x="24" y="30"/>
                    <a:pt x="24" y="30"/>
                    <a:pt x="24" y="30"/>
                  </a:cubicBezTo>
                  <a:lnTo>
                    <a:pt x="12" y="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4C40"/>
                </a:solidFill>
              </a:endParaRPr>
            </a:p>
          </p:txBody>
        </p:sp>
        <p:sp>
          <p:nvSpPr>
            <p:cNvPr id="43" name="Freeform 21"/>
            <p:cNvSpPr>
              <a:spLocks noEditPoints="1"/>
            </p:cNvSpPr>
            <p:nvPr/>
          </p:nvSpPr>
          <p:spPr bwMode="auto">
            <a:xfrm>
              <a:off x="0" y="0"/>
              <a:ext cx="236" cy="237"/>
            </a:xfrm>
            <a:custGeom>
              <a:avLst/>
              <a:gdLst>
                <a:gd name="T0" fmla="*/ 81 w 100"/>
                <a:gd name="T1" fmla="*/ 0 h 100"/>
                <a:gd name="T2" fmla="*/ 18 w 100"/>
                <a:gd name="T3" fmla="*/ 0 h 100"/>
                <a:gd name="T4" fmla="*/ 0 w 100"/>
                <a:gd name="T5" fmla="*/ 18 h 100"/>
                <a:gd name="T6" fmla="*/ 0 w 100"/>
                <a:gd name="T7" fmla="*/ 82 h 100"/>
                <a:gd name="T8" fmla="*/ 18 w 100"/>
                <a:gd name="T9" fmla="*/ 100 h 100"/>
                <a:gd name="T10" fmla="*/ 81 w 100"/>
                <a:gd name="T11" fmla="*/ 100 h 100"/>
                <a:gd name="T12" fmla="*/ 85 w 100"/>
                <a:gd name="T13" fmla="*/ 100 h 100"/>
                <a:gd name="T14" fmla="*/ 100 w 100"/>
                <a:gd name="T15" fmla="*/ 82 h 100"/>
                <a:gd name="T16" fmla="*/ 100 w 100"/>
                <a:gd name="T17" fmla="*/ 18 h 100"/>
                <a:gd name="T18" fmla="*/ 81 w 100"/>
                <a:gd name="T19" fmla="*/ 0 h 100"/>
                <a:gd name="T20" fmla="*/ 92 w 100"/>
                <a:gd name="T21" fmla="*/ 82 h 100"/>
                <a:gd name="T22" fmla="*/ 84 w 100"/>
                <a:gd name="T23" fmla="*/ 91 h 100"/>
                <a:gd name="T24" fmla="*/ 81 w 100"/>
                <a:gd name="T25" fmla="*/ 92 h 100"/>
                <a:gd name="T26" fmla="*/ 18 w 100"/>
                <a:gd name="T27" fmla="*/ 92 h 100"/>
                <a:gd name="T28" fmla="*/ 8 w 100"/>
                <a:gd name="T29" fmla="*/ 82 h 100"/>
                <a:gd name="T30" fmla="*/ 8 w 100"/>
                <a:gd name="T31" fmla="*/ 18 h 100"/>
                <a:gd name="T32" fmla="*/ 18 w 100"/>
                <a:gd name="T33" fmla="*/ 8 h 100"/>
                <a:gd name="T34" fmla="*/ 81 w 100"/>
                <a:gd name="T35" fmla="*/ 8 h 100"/>
                <a:gd name="T36" fmla="*/ 92 w 100"/>
                <a:gd name="T37" fmla="*/ 18 h 100"/>
                <a:gd name="T38" fmla="*/ 92 w 100"/>
                <a:gd name="T39" fmla="*/ 82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00" h="100">
                  <a:moveTo>
                    <a:pt x="81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8" y="0"/>
                    <a:pt x="0" y="8"/>
                    <a:pt x="0" y="18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92"/>
                    <a:pt x="8" y="100"/>
                    <a:pt x="18" y="100"/>
                  </a:cubicBezTo>
                  <a:cubicBezTo>
                    <a:pt x="81" y="100"/>
                    <a:pt x="81" y="100"/>
                    <a:pt x="81" y="100"/>
                  </a:cubicBezTo>
                  <a:cubicBezTo>
                    <a:pt x="83" y="100"/>
                    <a:pt x="84" y="100"/>
                    <a:pt x="85" y="100"/>
                  </a:cubicBezTo>
                  <a:cubicBezTo>
                    <a:pt x="94" y="98"/>
                    <a:pt x="100" y="90"/>
                    <a:pt x="100" y="82"/>
                  </a:cubicBezTo>
                  <a:cubicBezTo>
                    <a:pt x="100" y="18"/>
                    <a:pt x="100" y="18"/>
                    <a:pt x="100" y="18"/>
                  </a:cubicBezTo>
                  <a:cubicBezTo>
                    <a:pt x="100" y="8"/>
                    <a:pt x="92" y="0"/>
                    <a:pt x="81" y="0"/>
                  </a:cubicBezTo>
                  <a:moveTo>
                    <a:pt x="92" y="82"/>
                  </a:moveTo>
                  <a:cubicBezTo>
                    <a:pt x="92" y="86"/>
                    <a:pt x="88" y="90"/>
                    <a:pt x="84" y="91"/>
                  </a:cubicBezTo>
                  <a:cubicBezTo>
                    <a:pt x="83" y="92"/>
                    <a:pt x="82" y="92"/>
                    <a:pt x="81" y="92"/>
                  </a:cubicBezTo>
                  <a:cubicBezTo>
                    <a:pt x="18" y="92"/>
                    <a:pt x="18" y="92"/>
                    <a:pt x="18" y="92"/>
                  </a:cubicBezTo>
                  <a:cubicBezTo>
                    <a:pt x="13" y="92"/>
                    <a:pt x="8" y="87"/>
                    <a:pt x="8" y="8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3"/>
                    <a:pt x="13" y="8"/>
                    <a:pt x="18" y="8"/>
                  </a:cubicBezTo>
                  <a:cubicBezTo>
                    <a:pt x="81" y="8"/>
                    <a:pt x="81" y="8"/>
                    <a:pt x="81" y="8"/>
                  </a:cubicBezTo>
                  <a:cubicBezTo>
                    <a:pt x="87" y="8"/>
                    <a:pt x="92" y="13"/>
                    <a:pt x="92" y="18"/>
                  </a:cubicBezTo>
                  <a:lnTo>
                    <a:pt x="92" y="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4C40"/>
                </a:solidFill>
              </a:endParaRPr>
            </a:p>
          </p:txBody>
        </p:sp>
      </p:grpSp>
      <p:sp>
        <p:nvSpPr>
          <p:cNvPr id="44" name="文本框 6"/>
          <p:cNvSpPr txBox="1">
            <a:spLocks noChangeArrowheads="1"/>
          </p:cNvSpPr>
          <p:nvPr/>
        </p:nvSpPr>
        <p:spPr bwMode="auto">
          <a:xfrm>
            <a:off x="1126360" y="4710413"/>
            <a:ext cx="232715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160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控制爬虫的运行</a:t>
            </a:r>
          </a:p>
        </p:txBody>
      </p:sp>
      <p:sp>
        <p:nvSpPr>
          <p:cNvPr id="45" name="文本框 6"/>
          <p:cNvSpPr txBox="1">
            <a:spLocks noChangeArrowheads="1"/>
          </p:cNvSpPr>
          <p:nvPr/>
        </p:nvSpPr>
        <p:spPr bwMode="auto">
          <a:xfrm>
            <a:off x="1585914" y="4223390"/>
            <a:ext cx="122487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400" b="1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调度器</a:t>
            </a:r>
          </a:p>
        </p:txBody>
      </p:sp>
      <p:sp>
        <p:nvSpPr>
          <p:cNvPr id="46" name="文本框 6"/>
          <p:cNvSpPr txBox="1">
            <a:spLocks noChangeArrowheads="1"/>
          </p:cNvSpPr>
          <p:nvPr/>
        </p:nvSpPr>
        <p:spPr bwMode="auto">
          <a:xfrm>
            <a:off x="3680996" y="2968289"/>
            <a:ext cx="232715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zh-CN" altLang="en-US" sz="160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用于管理需要下载的</a:t>
            </a:r>
            <a:r>
              <a:rPr lang="en-US" altLang="zh-CN" sz="160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URL</a:t>
            </a:r>
            <a:r>
              <a:rPr lang="zh-CN" altLang="en-US" sz="160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地址</a:t>
            </a:r>
          </a:p>
        </p:txBody>
      </p:sp>
      <p:sp>
        <p:nvSpPr>
          <p:cNvPr id="47" name="文本框 6"/>
          <p:cNvSpPr txBox="1">
            <a:spLocks noChangeArrowheads="1"/>
          </p:cNvSpPr>
          <p:nvPr/>
        </p:nvSpPr>
        <p:spPr bwMode="auto">
          <a:xfrm>
            <a:off x="3680996" y="2481266"/>
            <a:ext cx="232715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zh-CN" sz="2400" b="1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URL</a:t>
            </a:r>
            <a:r>
              <a:rPr lang="zh-CN" altLang="en-US" sz="2400" b="1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管理器</a:t>
            </a:r>
          </a:p>
        </p:txBody>
      </p:sp>
      <p:sp>
        <p:nvSpPr>
          <p:cNvPr id="48" name="文本框 6"/>
          <p:cNvSpPr txBox="1">
            <a:spLocks noChangeArrowheads="1"/>
          </p:cNvSpPr>
          <p:nvPr/>
        </p:nvSpPr>
        <p:spPr bwMode="auto">
          <a:xfrm>
            <a:off x="6449693" y="4720076"/>
            <a:ext cx="232715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zh-CN" altLang="en-US" sz="160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不断从管理器中获取</a:t>
            </a:r>
            <a:r>
              <a:rPr lang="en-US" altLang="zh-CN" sz="160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URL</a:t>
            </a:r>
            <a:r>
              <a:rPr lang="zh-CN" altLang="en-US" sz="160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进行下载</a:t>
            </a:r>
          </a:p>
        </p:txBody>
      </p:sp>
      <p:sp>
        <p:nvSpPr>
          <p:cNvPr id="49" name="文本框 6"/>
          <p:cNvSpPr txBox="1">
            <a:spLocks noChangeArrowheads="1"/>
          </p:cNvSpPr>
          <p:nvPr/>
        </p:nvSpPr>
        <p:spPr bwMode="auto">
          <a:xfrm>
            <a:off x="6909247" y="4233053"/>
            <a:ext cx="122487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zh-CN" altLang="en-US" sz="2400" b="1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下载器</a:t>
            </a:r>
          </a:p>
        </p:txBody>
      </p:sp>
      <p:sp>
        <p:nvSpPr>
          <p:cNvPr id="50" name="文本框 6"/>
          <p:cNvSpPr txBox="1">
            <a:spLocks noChangeArrowheads="1"/>
          </p:cNvSpPr>
          <p:nvPr/>
        </p:nvSpPr>
        <p:spPr bwMode="auto">
          <a:xfrm>
            <a:off x="8927055" y="2884604"/>
            <a:ext cx="232715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zh-CN" altLang="en-US" sz="160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从下载得到的内容中找到需要的内容</a:t>
            </a:r>
          </a:p>
        </p:txBody>
      </p:sp>
      <p:sp>
        <p:nvSpPr>
          <p:cNvPr id="51" name="文本框 6"/>
          <p:cNvSpPr txBox="1">
            <a:spLocks noChangeArrowheads="1"/>
          </p:cNvSpPr>
          <p:nvPr/>
        </p:nvSpPr>
        <p:spPr bwMode="auto">
          <a:xfrm>
            <a:off x="9386609" y="2397581"/>
            <a:ext cx="122487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zh-CN" altLang="en-US" sz="2400" b="1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解析器</a:t>
            </a:r>
          </a:p>
        </p:txBody>
      </p:sp>
    </p:spTree>
    <p:extLst>
      <p:ext uri="{BB962C8B-B14F-4D97-AF65-F5344CB8AC3E}">
        <p14:creationId xmlns:p14="http://schemas.microsoft.com/office/powerpoint/2010/main" val="2875246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:blinds dir="vert"/>
      </p:transition>
    </mc:Choice>
    <mc:Fallback xmlns="">
      <p:transition spd="slow" advClick="0" advTm="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 animBg="1"/>
      <p:bldP spid="19" grpId="0"/>
      <p:bldP spid="18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44" grpId="0"/>
      <p:bldP spid="45" grpId="0"/>
      <p:bldP spid="46" grpId="0"/>
      <p:bldP spid="47" grpId="0"/>
      <p:bldP spid="48" grpId="0"/>
      <p:bldP spid="49" grpId="0"/>
      <p:bldP spid="50" grpId="0"/>
      <p:bldP spid="5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542" y="548372"/>
            <a:ext cx="3048251" cy="698853"/>
            <a:chOff x="544" y="253844"/>
            <a:chExt cx="3672407" cy="810497"/>
          </a:xfrm>
          <a:solidFill>
            <a:srgbClr val="004C40"/>
          </a:solidFill>
        </p:grpSpPr>
        <p:sp>
          <p:nvSpPr>
            <p:cNvPr id="4" name="矩形 3"/>
            <p:cNvSpPr/>
            <p:nvPr/>
          </p:nvSpPr>
          <p:spPr>
            <a:xfrm>
              <a:off x="544" y="343214"/>
              <a:ext cx="3213356" cy="63175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等腰三角形 4"/>
            <p:cNvSpPr/>
            <p:nvPr/>
          </p:nvSpPr>
          <p:spPr>
            <a:xfrm rot="5400000">
              <a:off x="3036418" y="427808"/>
              <a:ext cx="810497" cy="462569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6" name="标题 1"/>
          <p:cNvSpPr txBox="1">
            <a:spLocks/>
          </p:cNvSpPr>
          <p:nvPr/>
        </p:nvSpPr>
        <p:spPr>
          <a:xfrm>
            <a:off x="933590" y="617251"/>
            <a:ext cx="7095588" cy="795094"/>
          </a:xfrm>
          <a:prstGeom prst="rect">
            <a:avLst/>
          </a:prstGeom>
        </p:spPr>
        <p:txBody>
          <a:bodyPr lIns="91437" tIns="45718" rIns="91437" bIns="45718">
            <a:normAutofit/>
          </a:bodyPr>
          <a:lstStyle>
            <a:lvl1pPr algn="ctr" defTabSz="914345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28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准备工作</a:t>
            </a:r>
          </a:p>
        </p:txBody>
      </p:sp>
      <p:sp>
        <p:nvSpPr>
          <p:cNvPr id="7" name="椭圆 6"/>
          <p:cNvSpPr/>
          <p:nvPr/>
        </p:nvSpPr>
        <p:spPr>
          <a:xfrm>
            <a:off x="154853" y="507428"/>
            <a:ext cx="780701" cy="780742"/>
          </a:xfrm>
          <a:prstGeom prst="ellipse">
            <a:avLst/>
          </a:prstGeom>
          <a:gradFill>
            <a:gsLst>
              <a:gs pos="34000">
                <a:schemeClr val="bg1"/>
              </a:gs>
              <a:gs pos="96000">
                <a:srgbClr val="DBDBDD"/>
              </a:gs>
            </a:gsLst>
            <a:path path="circle">
              <a:fillToRect l="100000" t="100000"/>
            </a:path>
          </a:gradFill>
          <a:ln w="19050">
            <a:solidFill>
              <a:schemeClr val="bg1"/>
            </a:solidFill>
          </a:ln>
          <a:effectLst>
            <a:outerShdw blurRad="254000" dist="88900" dir="7200000" sx="92000" sy="92000" algn="ctr" rotWithShape="0">
              <a:srgbClr val="000000">
                <a:alpha val="7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spcCol="0" rtlCol="0" anchor="ctr"/>
          <a:lstStyle/>
          <a:p>
            <a:pPr algn="ctr"/>
            <a:endParaRPr lang="zh-CN" altLang="en-US"/>
          </a:p>
        </p:txBody>
      </p:sp>
      <p:sp>
        <p:nvSpPr>
          <p:cNvPr id="8" name="TextBox 7"/>
          <p:cNvSpPr txBox="1"/>
          <p:nvPr/>
        </p:nvSpPr>
        <p:spPr>
          <a:xfrm>
            <a:off x="199534" y="587400"/>
            <a:ext cx="691209" cy="584771"/>
          </a:xfrm>
          <a:prstGeom prst="rect">
            <a:avLst/>
          </a:prstGeom>
          <a:noFill/>
        </p:spPr>
        <p:txBody>
          <a:bodyPr wrap="none" lIns="91437" tIns="45718" rIns="91437" bIns="45718" rtlCol="0">
            <a:spAutoFit/>
          </a:bodyPr>
          <a:lstStyle/>
          <a:p>
            <a:r>
              <a:rPr lang="en-US" altLang="zh-CN" sz="3200" b="1">
                <a:solidFill>
                  <a:srgbClr val="004C40"/>
                </a:solidFill>
                <a:latin typeface="微软雅黑" pitchFamily="34" charset="-122"/>
                <a:ea typeface="微软雅黑" pitchFamily="34" charset="-122"/>
              </a:rPr>
              <a:t>02</a:t>
            </a:r>
            <a:endParaRPr lang="zh-CN" altLang="en-US" sz="3200" b="1">
              <a:solidFill>
                <a:srgbClr val="004C4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27" name="组合 26"/>
          <p:cNvGrpSpPr/>
          <p:nvPr/>
        </p:nvGrpSpPr>
        <p:grpSpPr>
          <a:xfrm>
            <a:off x="1600993" y="2062220"/>
            <a:ext cx="1447800" cy="1446213"/>
            <a:chOff x="1600993" y="1463903"/>
            <a:chExt cx="1447800" cy="1446213"/>
          </a:xfrm>
          <a:solidFill>
            <a:srgbClr val="8CC344"/>
          </a:solidFill>
        </p:grpSpPr>
        <p:sp>
          <p:nvSpPr>
            <p:cNvPr id="28" name="Freeform 14"/>
            <p:cNvSpPr>
              <a:spLocks/>
            </p:cNvSpPr>
            <p:nvPr/>
          </p:nvSpPr>
          <p:spPr bwMode="auto">
            <a:xfrm>
              <a:off x="1600993" y="1463903"/>
              <a:ext cx="1447800" cy="1446213"/>
            </a:xfrm>
            <a:custGeom>
              <a:avLst/>
              <a:gdLst>
                <a:gd name="T0" fmla="*/ 649558364 w 3227"/>
                <a:gd name="T1" fmla="*/ 328185033 h 3227"/>
                <a:gd name="T2" fmla="*/ 324879680 w 3227"/>
                <a:gd name="T3" fmla="*/ 648135123 h 3227"/>
                <a:gd name="T4" fmla="*/ 0 w 3227"/>
                <a:gd name="T5" fmla="*/ 323966949 h 3227"/>
                <a:gd name="T6" fmla="*/ 320652929 w 3227"/>
                <a:gd name="T7" fmla="*/ 0 h 3227"/>
                <a:gd name="T8" fmla="*/ 320652929 w 3227"/>
                <a:gd name="T9" fmla="*/ 0 h 3227"/>
                <a:gd name="T10" fmla="*/ 324879680 w 3227"/>
                <a:gd name="T11" fmla="*/ 0 h 3227"/>
                <a:gd name="T12" fmla="*/ 649558364 w 3227"/>
                <a:gd name="T13" fmla="*/ 0 h 3227"/>
                <a:gd name="T14" fmla="*/ 649558364 w 3227"/>
                <a:gd name="T15" fmla="*/ 323966949 h 3227"/>
                <a:gd name="T16" fmla="*/ 649558364 w 3227"/>
                <a:gd name="T17" fmla="*/ 328185033 h 322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227" h="3227">
                  <a:moveTo>
                    <a:pt x="3227" y="1634"/>
                  </a:moveTo>
                  <a:cubicBezTo>
                    <a:pt x="3216" y="2515"/>
                    <a:pt x="2498" y="3227"/>
                    <a:pt x="1614" y="3227"/>
                  </a:cubicBezTo>
                  <a:cubicBezTo>
                    <a:pt x="723" y="3227"/>
                    <a:pt x="0" y="2504"/>
                    <a:pt x="0" y="1613"/>
                  </a:cubicBezTo>
                  <a:cubicBezTo>
                    <a:pt x="0" y="729"/>
                    <a:pt x="712" y="11"/>
                    <a:pt x="1593" y="0"/>
                  </a:cubicBezTo>
                  <a:lnTo>
                    <a:pt x="1614" y="0"/>
                  </a:lnTo>
                  <a:lnTo>
                    <a:pt x="3227" y="0"/>
                  </a:lnTo>
                  <a:lnTo>
                    <a:pt x="3227" y="1613"/>
                  </a:lnTo>
                  <a:lnTo>
                    <a:pt x="3227" y="163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charset="0"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404E63"/>
                </a:solidFill>
                <a:effectLst/>
                <a:uLnTx/>
                <a:uFillTx/>
                <a:latin typeface="Arial" charset="0"/>
                <a:ea typeface="宋体" pitchFamily="2" charset="-122"/>
                <a:cs typeface="+mn-cs"/>
              </a:endParaRPr>
            </a:p>
          </p:txBody>
        </p:sp>
        <p:sp>
          <p:nvSpPr>
            <p:cNvPr id="29" name="TextBox 5"/>
            <p:cNvSpPr txBox="1">
              <a:spLocks noChangeArrowheads="1"/>
            </p:cNvSpPr>
            <p:nvPr/>
          </p:nvSpPr>
          <p:spPr bwMode="auto">
            <a:xfrm>
              <a:off x="1848072" y="1771510"/>
              <a:ext cx="906017" cy="83099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charset="0"/>
                <a:buNone/>
                <a:tabLst/>
                <a:defRPr/>
              </a:pPr>
              <a:r>
                <a:rPr kumimoji="0" lang="en-US" altLang="zh-CN" sz="4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+mn-cs"/>
                </a:rPr>
                <a:t>01</a:t>
              </a:r>
              <a:endParaRPr kumimoji="0" lang="zh-CN" altLang="en-US" sz="4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endParaRPr>
            </a:p>
          </p:txBody>
        </p:sp>
      </p:grpSp>
      <p:sp>
        <p:nvSpPr>
          <p:cNvPr id="30" name="TextBox 6"/>
          <p:cNvSpPr txBox="1">
            <a:spLocks noChangeArrowheads="1"/>
          </p:cNvSpPr>
          <p:nvPr/>
        </p:nvSpPr>
        <p:spPr bwMode="auto">
          <a:xfrm>
            <a:off x="3258343" y="2324158"/>
            <a:ext cx="7254875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9pPr>
          </a:lstStyle>
          <a:p>
            <a:pPr lvl="0" algn="just"/>
            <a:r>
              <a:rPr lang="zh-CN" altLang="en-US" sz="2400" dirty="0">
                <a:latin typeface="微软雅黑" pitchFamily="34" charset="-122"/>
                <a:ea typeface="微软雅黑" pitchFamily="34" charset="-122"/>
              </a:rPr>
              <a:t>在操作系统的命令提示符或者终端中：</a:t>
            </a:r>
            <a:endParaRPr lang="en-US" altLang="zh-CN" sz="2400" dirty="0">
              <a:latin typeface="微软雅黑" pitchFamily="34" charset="-122"/>
              <a:ea typeface="微软雅黑" pitchFamily="34" charset="-122"/>
            </a:endParaRPr>
          </a:p>
          <a:p>
            <a:pPr lvl="0" algn="just"/>
            <a:r>
              <a:rPr lang="en-US" altLang="zh-CN" dirty="0">
                <a:latin typeface="微软雅黑" pitchFamily="34" charset="-122"/>
                <a:ea typeface="微软雅黑" pitchFamily="34" charset="-122"/>
              </a:rPr>
              <a:t>pip install requests bs4 </a:t>
            </a:r>
            <a:r>
              <a:rPr lang="en-US" altLang="zh-CN" dirty="0" err="1">
                <a:latin typeface="微软雅黑" pitchFamily="34" charset="-122"/>
                <a:ea typeface="微软雅黑" pitchFamily="34" charset="-122"/>
              </a:rPr>
              <a:t>lxml</a:t>
            </a:r>
            <a:r>
              <a:rPr lang="zh-CN" altLang="en-US" dirty="0">
                <a:latin typeface="微软雅黑" pitchFamily="34" charset="-122"/>
                <a:ea typeface="微软雅黑" pitchFamily="34" charset="-122"/>
              </a:rPr>
              <a:t> </a:t>
            </a:r>
            <a:r>
              <a:rPr lang="en-US" altLang="zh-CN" dirty="0">
                <a:latin typeface="微软雅黑" pitchFamily="34" charset="-122"/>
                <a:ea typeface="微软雅黑" pitchFamily="34" charset="-122"/>
              </a:rPr>
              <a:t>–</a:t>
            </a:r>
            <a:r>
              <a:rPr lang="en-US" altLang="zh-CN" dirty="0" err="1">
                <a:latin typeface="微软雅黑" pitchFamily="34" charset="-122"/>
                <a:ea typeface="微软雅黑" pitchFamily="34" charset="-122"/>
              </a:rPr>
              <a:t>i</a:t>
            </a:r>
            <a:r>
              <a:rPr lang="zh-CN" altLang="en-US" dirty="0">
                <a:latin typeface="微软雅黑" pitchFamily="34" charset="-122"/>
                <a:ea typeface="微软雅黑" pitchFamily="34" charset="-122"/>
              </a:rPr>
              <a:t> </a:t>
            </a:r>
            <a:r>
              <a:rPr lang="en-US" altLang="zh-CN" dirty="0">
                <a:latin typeface="微软雅黑" pitchFamily="34" charset="-122"/>
                <a:ea typeface="微软雅黑" pitchFamily="34" charset="-122"/>
              </a:rPr>
              <a:t>https://pypi.douban.com/simple</a:t>
            </a:r>
          </a:p>
        </p:txBody>
      </p:sp>
      <p:sp>
        <p:nvSpPr>
          <p:cNvPr id="31" name="TextBox 7"/>
          <p:cNvSpPr txBox="1">
            <a:spLocks noChangeArrowheads="1"/>
          </p:cNvSpPr>
          <p:nvPr/>
        </p:nvSpPr>
        <p:spPr bwMode="auto">
          <a:xfrm>
            <a:off x="3342481" y="4488961"/>
            <a:ext cx="724852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9pPr>
          </a:lstStyle>
          <a:p>
            <a:pPr lvl="0" algn="just"/>
            <a:r>
              <a:rPr lang="zh-CN" altLang="en-US" sz="2400" dirty="0">
                <a:latin typeface="微软雅黑" pitchFamily="34" charset="-122"/>
                <a:ea typeface="微软雅黑" pitchFamily="34" charset="-122"/>
              </a:rPr>
              <a:t>尊重他人的劳动成果</a:t>
            </a:r>
            <a:endParaRPr lang="en-US" altLang="zh-CN" sz="2400" dirty="0">
              <a:latin typeface="微软雅黑" pitchFamily="34" charset="-122"/>
              <a:ea typeface="微软雅黑" pitchFamily="34" charset="-122"/>
            </a:endParaRPr>
          </a:p>
          <a:p>
            <a:pPr lvl="0" algn="just"/>
            <a:r>
              <a:rPr lang="en-US" altLang="zh-CN" sz="2400" dirty="0">
                <a:latin typeface="微软雅黑" pitchFamily="34" charset="-122"/>
                <a:ea typeface="微软雅黑" pitchFamily="34" charset="-122"/>
              </a:rPr>
              <a:t>https://</a:t>
            </a:r>
            <a:r>
              <a:rPr lang="en-US" altLang="zh-CN" sz="2400" dirty="0" err="1">
                <a:latin typeface="微软雅黑" pitchFamily="34" charset="-122"/>
                <a:ea typeface="微软雅黑" pitchFamily="34" charset="-122"/>
              </a:rPr>
              <a:t>book.douban.com</a:t>
            </a:r>
            <a:r>
              <a:rPr lang="en-US" altLang="zh-CN" sz="2400" dirty="0">
                <a:latin typeface="微软雅黑" pitchFamily="34" charset="-122"/>
                <a:ea typeface="微软雅黑" pitchFamily="34" charset="-122"/>
              </a:rPr>
              <a:t>/</a:t>
            </a:r>
            <a:r>
              <a:rPr lang="en-US" altLang="zh-CN" sz="2400" dirty="0" err="1">
                <a:latin typeface="微软雅黑" pitchFamily="34" charset="-122"/>
                <a:ea typeface="微软雅黑" pitchFamily="34" charset="-122"/>
              </a:rPr>
              <a:t>robots.txt</a:t>
            </a:r>
            <a:endParaRPr lang="en-US" altLang="zh-CN" sz="24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2" name="TextBox 8"/>
          <p:cNvSpPr txBox="1">
            <a:spLocks noChangeArrowheads="1"/>
          </p:cNvSpPr>
          <p:nvPr/>
        </p:nvSpPr>
        <p:spPr bwMode="auto">
          <a:xfrm>
            <a:off x="3312318" y="1732020"/>
            <a:ext cx="7200900" cy="523220"/>
          </a:xfrm>
          <a:prstGeom prst="rect">
            <a:avLst/>
          </a:prstGeom>
          <a:solidFill>
            <a:srgbClr val="8CC344"/>
          </a:solidFill>
          <a:ln>
            <a:noFill/>
          </a:ln>
        </p:spPr>
        <p:txBody>
          <a:bodyPr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9pPr>
          </a:lstStyle>
          <a:p>
            <a:pPr lvl="0"/>
            <a:r>
              <a:rPr lang="zh-CN" altLang="en-US" sz="2800" b="1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安装第三方函数库</a:t>
            </a:r>
          </a:p>
        </p:txBody>
      </p:sp>
      <p:sp>
        <p:nvSpPr>
          <p:cNvPr id="33" name="TextBox 9"/>
          <p:cNvSpPr txBox="1">
            <a:spLocks noChangeArrowheads="1"/>
          </p:cNvSpPr>
          <p:nvPr/>
        </p:nvSpPr>
        <p:spPr bwMode="auto">
          <a:xfrm>
            <a:off x="3336131" y="3915873"/>
            <a:ext cx="7177087" cy="523220"/>
          </a:xfrm>
          <a:prstGeom prst="rect">
            <a:avLst/>
          </a:prstGeom>
          <a:solidFill>
            <a:srgbClr val="004C40"/>
          </a:solidFill>
          <a:ln>
            <a:noFill/>
          </a:ln>
        </p:spPr>
        <p:txBody>
          <a:bodyPr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9pPr>
          </a:lstStyle>
          <a:p>
            <a:pPr lvl="0"/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查看</a:t>
            </a:r>
            <a:r>
              <a:rPr lang="en-US" altLang="zh-CN" sz="2800" b="1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robots.txt</a:t>
            </a:r>
            <a:r>
              <a:rPr lang="zh-CN" altLang="en-US" sz="2800" b="1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文件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34" name="组合 33"/>
          <p:cNvGrpSpPr/>
          <p:nvPr/>
        </p:nvGrpSpPr>
        <p:grpSpPr>
          <a:xfrm>
            <a:off x="1600993" y="4171461"/>
            <a:ext cx="1447800" cy="1446212"/>
            <a:chOff x="1600993" y="3935094"/>
            <a:chExt cx="1447800" cy="1446212"/>
          </a:xfrm>
          <a:solidFill>
            <a:srgbClr val="004C40"/>
          </a:solidFill>
        </p:grpSpPr>
        <p:sp>
          <p:nvSpPr>
            <p:cNvPr id="35" name="Freeform 14"/>
            <p:cNvSpPr>
              <a:spLocks/>
            </p:cNvSpPr>
            <p:nvPr/>
          </p:nvSpPr>
          <p:spPr bwMode="auto">
            <a:xfrm>
              <a:off x="1600993" y="3935094"/>
              <a:ext cx="1447800" cy="1446212"/>
            </a:xfrm>
            <a:custGeom>
              <a:avLst/>
              <a:gdLst>
                <a:gd name="T0" fmla="*/ 649558364 w 3227"/>
                <a:gd name="T1" fmla="*/ 328184358 h 3227"/>
                <a:gd name="T2" fmla="*/ 324879680 w 3227"/>
                <a:gd name="T3" fmla="*/ 648134227 h 3227"/>
                <a:gd name="T4" fmla="*/ 0 w 3227"/>
                <a:gd name="T5" fmla="*/ 323966725 h 3227"/>
                <a:gd name="T6" fmla="*/ 320652929 w 3227"/>
                <a:gd name="T7" fmla="*/ 0 h 3227"/>
                <a:gd name="T8" fmla="*/ 320652929 w 3227"/>
                <a:gd name="T9" fmla="*/ 0 h 3227"/>
                <a:gd name="T10" fmla="*/ 324879680 w 3227"/>
                <a:gd name="T11" fmla="*/ 0 h 3227"/>
                <a:gd name="T12" fmla="*/ 649558364 w 3227"/>
                <a:gd name="T13" fmla="*/ 0 h 3227"/>
                <a:gd name="T14" fmla="*/ 649558364 w 3227"/>
                <a:gd name="T15" fmla="*/ 323966725 h 3227"/>
                <a:gd name="T16" fmla="*/ 649558364 w 3227"/>
                <a:gd name="T17" fmla="*/ 328184358 h 322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227" h="3227">
                  <a:moveTo>
                    <a:pt x="3227" y="1634"/>
                  </a:moveTo>
                  <a:cubicBezTo>
                    <a:pt x="3216" y="2515"/>
                    <a:pt x="2498" y="3227"/>
                    <a:pt x="1614" y="3227"/>
                  </a:cubicBezTo>
                  <a:cubicBezTo>
                    <a:pt x="723" y="3227"/>
                    <a:pt x="0" y="2504"/>
                    <a:pt x="0" y="1613"/>
                  </a:cubicBezTo>
                  <a:cubicBezTo>
                    <a:pt x="0" y="729"/>
                    <a:pt x="712" y="11"/>
                    <a:pt x="1593" y="0"/>
                  </a:cubicBezTo>
                  <a:lnTo>
                    <a:pt x="1614" y="0"/>
                  </a:lnTo>
                  <a:lnTo>
                    <a:pt x="3227" y="0"/>
                  </a:lnTo>
                  <a:lnTo>
                    <a:pt x="3227" y="1613"/>
                  </a:lnTo>
                  <a:lnTo>
                    <a:pt x="3227" y="163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charset="0"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404E63"/>
                </a:solidFill>
                <a:effectLst/>
                <a:uLnTx/>
                <a:uFillTx/>
                <a:latin typeface="Arial" charset="0"/>
                <a:ea typeface="宋体" pitchFamily="2" charset="-122"/>
                <a:cs typeface="+mn-cs"/>
              </a:endParaRPr>
            </a:p>
          </p:txBody>
        </p:sp>
        <p:sp>
          <p:nvSpPr>
            <p:cNvPr id="36" name="TextBox 11"/>
            <p:cNvSpPr txBox="1">
              <a:spLocks noChangeArrowheads="1"/>
            </p:cNvSpPr>
            <p:nvPr/>
          </p:nvSpPr>
          <p:spPr bwMode="auto">
            <a:xfrm>
              <a:off x="1871884" y="4170559"/>
              <a:ext cx="906017" cy="83099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charset="0"/>
                <a:buNone/>
                <a:tabLst/>
                <a:defRPr/>
              </a:pPr>
              <a:r>
                <a:rPr kumimoji="0" lang="en-US" altLang="zh-CN" sz="4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+mn-cs"/>
                </a:rPr>
                <a:t>02</a:t>
              </a:r>
              <a:endParaRPr kumimoji="0" lang="zh-CN" altLang="en-US" sz="4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62878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:blinds dir="vert"/>
      </p:transition>
    </mc:Choice>
    <mc:Fallback xmlns="">
      <p:transition spd="slow" advClick="0" advTm="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 tmFilter="0,0; .5, 1; 1, 1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650"/>
                            </p:stCondLst>
                            <p:childTnLst>
                              <p:par>
                                <p:cTn id="4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65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8150"/>
                            </p:stCondLst>
                            <p:childTnLst>
                              <p:par>
                                <p:cTn id="51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 tmFilter="0,0; .5, 1; 1, 1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/>
      <p:bldP spid="30" grpId="0"/>
      <p:bldP spid="31" grpId="0"/>
      <p:bldP spid="32" grpId="0" animBg="1"/>
      <p:bldP spid="3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542" y="548372"/>
            <a:ext cx="3048251" cy="698853"/>
            <a:chOff x="544" y="253844"/>
            <a:chExt cx="3672407" cy="810497"/>
          </a:xfrm>
          <a:solidFill>
            <a:srgbClr val="004C40"/>
          </a:solidFill>
        </p:grpSpPr>
        <p:sp>
          <p:nvSpPr>
            <p:cNvPr id="4" name="矩形 3"/>
            <p:cNvSpPr/>
            <p:nvPr/>
          </p:nvSpPr>
          <p:spPr>
            <a:xfrm>
              <a:off x="544" y="343214"/>
              <a:ext cx="3213356" cy="63175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等腰三角形 4"/>
            <p:cNvSpPr/>
            <p:nvPr/>
          </p:nvSpPr>
          <p:spPr>
            <a:xfrm rot="5400000">
              <a:off x="3036418" y="427808"/>
              <a:ext cx="810497" cy="462569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6" name="标题 1"/>
          <p:cNvSpPr txBox="1">
            <a:spLocks/>
          </p:cNvSpPr>
          <p:nvPr/>
        </p:nvSpPr>
        <p:spPr>
          <a:xfrm>
            <a:off x="933590" y="617251"/>
            <a:ext cx="7095588" cy="795094"/>
          </a:xfrm>
          <a:prstGeom prst="rect">
            <a:avLst/>
          </a:prstGeom>
        </p:spPr>
        <p:txBody>
          <a:bodyPr lIns="91437" tIns="45718" rIns="91437" bIns="45718">
            <a:normAutofit/>
          </a:bodyPr>
          <a:lstStyle>
            <a:lvl1pPr algn="ctr" defTabSz="914345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28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案例分析</a:t>
            </a:r>
          </a:p>
        </p:txBody>
      </p:sp>
      <p:sp>
        <p:nvSpPr>
          <p:cNvPr id="7" name="椭圆 6"/>
          <p:cNvSpPr/>
          <p:nvPr/>
        </p:nvSpPr>
        <p:spPr>
          <a:xfrm>
            <a:off x="154853" y="507428"/>
            <a:ext cx="780701" cy="780742"/>
          </a:xfrm>
          <a:prstGeom prst="ellipse">
            <a:avLst/>
          </a:prstGeom>
          <a:gradFill>
            <a:gsLst>
              <a:gs pos="34000">
                <a:schemeClr val="bg1"/>
              </a:gs>
              <a:gs pos="96000">
                <a:srgbClr val="DBDBDD"/>
              </a:gs>
            </a:gsLst>
            <a:path path="circle">
              <a:fillToRect l="100000" t="100000"/>
            </a:path>
          </a:gradFill>
          <a:ln w="19050">
            <a:solidFill>
              <a:schemeClr val="bg1"/>
            </a:solidFill>
          </a:ln>
          <a:effectLst>
            <a:outerShdw blurRad="254000" dist="88900" dir="7200000" sx="92000" sy="92000" algn="ctr" rotWithShape="0">
              <a:srgbClr val="000000">
                <a:alpha val="7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spcCol="0" rtlCol="0" anchor="ctr"/>
          <a:lstStyle/>
          <a:p>
            <a:pPr algn="ctr"/>
            <a:endParaRPr lang="zh-CN" altLang="en-US"/>
          </a:p>
        </p:txBody>
      </p:sp>
      <p:sp>
        <p:nvSpPr>
          <p:cNvPr id="8" name="TextBox 7"/>
          <p:cNvSpPr txBox="1"/>
          <p:nvPr/>
        </p:nvSpPr>
        <p:spPr>
          <a:xfrm>
            <a:off x="199534" y="587400"/>
            <a:ext cx="691209" cy="584771"/>
          </a:xfrm>
          <a:prstGeom prst="rect">
            <a:avLst/>
          </a:prstGeom>
          <a:noFill/>
        </p:spPr>
        <p:txBody>
          <a:bodyPr wrap="none" lIns="91437" tIns="45718" rIns="91437" bIns="45718" rtlCol="0">
            <a:spAutoFit/>
          </a:bodyPr>
          <a:lstStyle/>
          <a:p>
            <a:r>
              <a:rPr lang="en-US" altLang="zh-CN" sz="3200" b="1" dirty="0">
                <a:solidFill>
                  <a:srgbClr val="004C40"/>
                </a:solidFill>
                <a:latin typeface="微软雅黑" pitchFamily="34" charset="-122"/>
                <a:ea typeface="微软雅黑" pitchFamily="34" charset="-122"/>
              </a:rPr>
              <a:t>03</a:t>
            </a:r>
            <a:endParaRPr lang="zh-CN" altLang="en-US" sz="3200" b="1" dirty="0">
              <a:solidFill>
                <a:srgbClr val="004C4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27" name="组合 26"/>
          <p:cNvGrpSpPr/>
          <p:nvPr/>
        </p:nvGrpSpPr>
        <p:grpSpPr>
          <a:xfrm>
            <a:off x="1600993" y="2062220"/>
            <a:ext cx="1447800" cy="1446213"/>
            <a:chOff x="1600993" y="1463903"/>
            <a:chExt cx="1447800" cy="1446213"/>
          </a:xfrm>
          <a:solidFill>
            <a:srgbClr val="8CC344"/>
          </a:solidFill>
        </p:grpSpPr>
        <p:sp>
          <p:nvSpPr>
            <p:cNvPr id="28" name="Freeform 14"/>
            <p:cNvSpPr>
              <a:spLocks/>
            </p:cNvSpPr>
            <p:nvPr/>
          </p:nvSpPr>
          <p:spPr bwMode="auto">
            <a:xfrm>
              <a:off x="1600993" y="1463903"/>
              <a:ext cx="1447800" cy="1446213"/>
            </a:xfrm>
            <a:custGeom>
              <a:avLst/>
              <a:gdLst>
                <a:gd name="T0" fmla="*/ 649558364 w 3227"/>
                <a:gd name="T1" fmla="*/ 328185033 h 3227"/>
                <a:gd name="T2" fmla="*/ 324879680 w 3227"/>
                <a:gd name="T3" fmla="*/ 648135123 h 3227"/>
                <a:gd name="T4" fmla="*/ 0 w 3227"/>
                <a:gd name="T5" fmla="*/ 323966949 h 3227"/>
                <a:gd name="T6" fmla="*/ 320652929 w 3227"/>
                <a:gd name="T7" fmla="*/ 0 h 3227"/>
                <a:gd name="T8" fmla="*/ 320652929 w 3227"/>
                <a:gd name="T9" fmla="*/ 0 h 3227"/>
                <a:gd name="T10" fmla="*/ 324879680 w 3227"/>
                <a:gd name="T11" fmla="*/ 0 h 3227"/>
                <a:gd name="T12" fmla="*/ 649558364 w 3227"/>
                <a:gd name="T13" fmla="*/ 0 h 3227"/>
                <a:gd name="T14" fmla="*/ 649558364 w 3227"/>
                <a:gd name="T15" fmla="*/ 323966949 h 3227"/>
                <a:gd name="T16" fmla="*/ 649558364 w 3227"/>
                <a:gd name="T17" fmla="*/ 328185033 h 322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227" h="3227">
                  <a:moveTo>
                    <a:pt x="3227" y="1634"/>
                  </a:moveTo>
                  <a:cubicBezTo>
                    <a:pt x="3216" y="2515"/>
                    <a:pt x="2498" y="3227"/>
                    <a:pt x="1614" y="3227"/>
                  </a:cubicBezTo>
                  <a:cubicBezTo>
                    <a:pt x="723" y="3227"/>
                    <a:pt x="0" y="2504"/>
                    <a:pt x="0" y="1613"/>
                  </a:cubicBezTo>
                  <a:cubicBezTo>
                    <a:pt x="0" y="729"/>
                    <a:pt x="712" y="11"/>
                    <a:pt x="1593" y="0"/>
                  </a:cubicBezTo>
                  <a:lnTo>
                    <a:pt x="1614" y="0"/>
                  </a:lnTo>
                  <a:lnTo>
                    <a:pt x="3227" y="0"/>
                  </a:lnTo>
                  <a:lnTo>
                    <a:pt x="3227" y="1613"/>
                  </a:lnTo>
                  <a:lnTo>
                    <a:pt x="3227" y="163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charset="0"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404E63"/>
                </a:solidFill>
                <a:effectLst/>
                <a:uLnTx/>
                <a:uFillTx/>
                <a:latin typeface="Arial" charset="0"/>
                <a:ea typeface="宋体" pitchFamily="2" charset="-122"/>
                <a:cs typeface="+mn-cs"/>
              </a:endParaRPr>
            </a:p>
          </p:txBody>
        </p:sp>
        <p:sp>
          <p:nvSpPr>
            <p:cNvPr id="29" name="TextBox 5"/>
            <p:cNvSpPr txBox="1">
              <a:spLocks noChangeArrowheads="1"/>
            </p:cNvSpPr>
            <p:nvPr/>
          </p:nvSpPr>
          <p:spPr bwMode="auto">
            <a:xfrm>
              <a:off x="1848072" y="1771510"/>
              <a:ext cx="906017" cy="83099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charset="0"/>
                <a:buNone/>
                <a:tabLst/>
                <a:defRPr/>
              </a:pPr>
              <a:r>
                <a:rPr kumimoji="0" lang="en-US" altLang="zh-CN" sz="4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+mn-cs"/>
                </a:rPr>
                <a:t>01</a:t>
              </a:r>
              <a:endParaRPr kumimoji="0" lang="zh-CN" altLang="en-US" sz="4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endParaRPr>
            </a:p>
          </p:txBody>
        </p:sp>
      </p:grpSp>
      <p:sp>
        <p:nvSpPr>
          <p:cNvPr id="32" name="TextBox 8"/>
          <p:cNvSpPr txBox="1">
            <a:spLocks noChangeArrowheads="1"/>
          </p:cNvSpPr>
          <p:nvPr/>
        </p:nvSpPr>
        <p:spPr bwMode="auto">
          <a:xfrm>
            <a:off x="3312318" y="1732020"/>
            <a:ext cx="7200900" cy="523220"/>
          </a:xfrm>
          <a:prstGeom prst="rect">
            <a:avLst/>
          </a:prstGeom>
          <a:solidFill>
            <a:srgbClr val="8CC344"/>
          </a:solidFill>
          <a:ln>
            <a:noFill/>
          </a:ln>
        </p:spPr>
        <p:txBody>
          <a:bodyPr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9pPr>
          </a:lstStyle>
          <a:p>
            <a:pPr lvl="0"/>
            <a:r>
              <a:rPr lang="zh-CN" altLang="en-US" sz="2800" b="1" dirty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抓取豆瓣评论</a:t>
            </a:r>
          </a:p>
        </p:txBody>
      </p:sp>
      <p:sp>
        <p:nvSpPr>
          <p:cNvPr id="33" name="TextBox 9"/>
          <p:cNvSpPr txBox="1">
            <a:spLocks noChangeArrowheads="1"/>
          </p:cNvSpPr>
          <p:nvPr/>
        </p:nvSpPr>
        <p:spPr bwMode="auto">
          <a:xfrm>
            <a:off x="3336131" y="3915873"/>
            <a:ext cx="7177087" cy="523220"/>
          </a:xfrm>
          <a:prstGeom prst="rect">
            <a:avLst/>
          </a:prstGeom>
          <a:solidFill>
            <a:srgbClr val="004C40"/>
          </a:solidFill>
          <a:ln>
            <a:noFill/>
          </a:ln>
        </p:spPr>
        <p:txBody>
          <a:bodyPr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9pPr>
          </a:lstStyle>
          <a:p>
            <a:pPr lvl="0"/>
            <a:r>
              <a:rPr lang="zh-CN" altLang="en-US" sz="2800" b="1" noProof="0" dirty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利用第三方模块获取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股票价格</a:t>
            </a:r>
          </a:p>
        </p:txBody>
      </p:sp>
      <p:grpSp>
        <p:nvGrpSpPr>
          <p:cNvPr id="34" name="组合 33"/>
          <p:cNvGrpSpPr/>
          <p:nvPr/>
        </p:nvGrpSpPr>
        <p:grpSpPr>
          <a:xfrm>
            <a:off x="1600993" y="4171461"/>
            <a:ext cx="1447800" cy="1446212"/>
            <a:chOff x="1600993" y="3935094"/>
            <a:chExt cx="1447800" cy="1446212"/>
          </a:xfrm>
          <a:solidFill>
            <a:srgbClr val="004C40"/>
          </a:solidFill>
        </p:grpSpPr>
        <p:sp>
          <p:nvSpPr>
            <p:cNvPr id="35" name="Freeform 14"/>
            <p:cNvSpPr>
              <a:spLocks/>
            </p:cNvSpPr>
            <p:nvPr/>
          </p:nvSpPr>
          <p:spPr bwMode="auto">
            <a:xfrm>
              <a:off x="1600993" y="3935094"/>
              <a:ext cx="1447800" cy="1446212"/>
            </a:xfrm>
            <a:custGeom>
              <a:avLst/>
              <a:gdLst>
                <a:gd name="T0" fmla="*/ 649558364 w 3227"/>
                <a:gd name="T1" fmla="*/ 328184358 h 3227"/>
                <a:gd name="T2" fmla="*/ 324879680 w 3227"/>
                <a:gd name="T3" fmla="*/ 648134227 h 3227"/>
                <a:gd name="T4" fmla="*/ 0 w 3227"/>
                <a:gd name="T5" fmla="*/ 323966725 h 3227"/>
                <a:gd name="T6" fmla="*/ 320652929 w 3227"/>
                <a:gd name="T7" fmla="*/ 0 h 3227"/>
                <a:gd name="T8" fmla="*/ 320652929 w 3227"/>
                <a:gd name="T9" fmla="*/ 0 h 3227"/>
                <a:gd name="T10" fmla="*/ 324879680 w 3227"/>
                <a:gd name="T11" fmla="*/ 0 h 3227"/>
                <a:gd name="T12" fmla="*/ 649558364 w 3227"/>
                <a:gd name="T13" fmla="*/ 0 h 3227"/>
                <a:gd name="T14" fmla="*/ 649558364 w 3227"/>
                <a:gd name="T15" fmla="*/ 323966725 h 3227"/>
                <a:gd name="T16" fmla="*/ 649558364 w 3227"/>
                <a:gd name="T17" fmla="*/ 328184358 h 322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227" h="3227">
                  <a:moveTo>
                    <a:pt x="3227" y="1634"/>
                  </a:moveTo>
                  <a:cubicBezTo>
                    <a:pt x="3216" y="2515"/>
                    <a:pt x="2498" y="3227"/>
                    <a:pt x="1614" y="3227"/>
                  </a:cubicBezTo>
                  <a:cubicBezTo>
                    <a:pt x="723" y="3227"/>
                    <a:pt x="0" y="2504"/>
                    <a:pt x="0" y="1613"/>
                  </a:cubicBezTo>
                  <a:cubicBezTo>
                    <a:pt x="0" y="729"/>
                    <a:pt x="712" y="11"/>
                    <a:pt x="1593" y="0"/>
                  </a:cubicBezTo>
                  <a:lnTo>
                    <a:pt x="1614" y="0"/>
                  </a:lnTo>
                  <a:lnTo>
                    <a:pt x="3227" y="0"/>
                  </a:lnTo>
                  <a:lnTo>
                    <a:pt x="3227" y="1613"/>
                  </a:lnTo>
                  <a:lnTo>
                    <a:pt x="3227" y="163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charset="0"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404E63"/>
                </a:solidFill>
                <a:effectLst/>
                <a:uLnTx/>
                <a:uFillTx/>
                <a:latin typeface="Arial" charset="0"/>
                <a:ea typeface="宋体" pitchFamily="2" charset="-122"/>
                <a:cs typeface="+mn-cs"/>
              </a:endParaRPr>
            </a:p>
          </p:txBody>
        </p:sp>
        <p:sp>
          <p:nvSpPr>
            <p:cNvPr id="36" name="TextBox 11"/>
            <p:cNvSpPr txBox="1">
              <a:spLocks noChangeArrowheads="1"/>
            </p:cNvSpPr>
            <p:nvPr/>
          </p:nvSpPr>
          <p:spPr bwMode="auto">
            <a:xfrm>
              <a:off x="1871884" y="4170559"/>
              <a:ext cx="906017" cy="83099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charset="0"/>
                <a:buNone/>
                <a:tabLst/>
                <a:defRPr/>
              </a:pPr>
              <a:r>
                <a:rPr kumimoji="0" lang="en-US" altLang="zh-CN" sz="4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+mn-cs"/>
                </a:rPr>
                <a:t>02</a:t>
              </a:r>
              <a:endParaRPr kumimoji="0" lang="zh-CN" altLang="en-US" sz="4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endParaRPr>
            </a:p>
          </p:txBody>
        </p:sp>
      </p:grpSp>
      <p:sp>
        <p:nvSpPr>
          <p:cNvPr id="16" name="TextBox 6">
            <a:extLst>
              <a:ext uri="{FF2B5EF4-FFF2-40B4-BE49-F238E27FC236}">
                <a16:creationId xmlns:a16="http://schemas.microsoft.com/office/drawing/2014/main" id="{779C8CB8-F7B2-434E-B807-ADE41114EF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36132" y="4453092"/>
            <a:ext cx="7254875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9pPr>
          </a:lstStyle>
          <a:p>
            <a:pPr lvl="0" algn="just"/>
            <a:r>
              <a:rPr lang="zh-CN" altLang="en-US" sz="2400" dirty="0">
                <a:latin typeface="微软雅黑" pitchFamily="34" charset="-122"/>
                <a:ea typeface="微软雅黑" pitchFamily="34" charset="-122"/>
              </a:rPr>
              <a:t>在操作系统的命令提示符或者终端中：</a:t>
            </a:r>
            <a:endParaRPr lang="en-US" altLang="zh-CN" sz="2400" dirty="0">
              <a:latin typeface="微软雅黑" pitchFamily="34" charset="-122"/>
              <a:ea typeface="微软雅黑" pitchFamily="34" charset="-122"/>
            </a:endParaRPr>
          </a:p>
          <a:p>
            <a:pPr lvl="0" algn="just"/>
            <a:r>
              <a:rPr lang="en-US" altLang="zh-CN" dirty="0">
                <a:latin typeface="微软雅黑" pitchFamily="34" charset="-122"/>
                <a:ea typeface="微软雅黑" pitchFamily="34" charset="-122"/>
              </a:rPr>
              <a:t>pip install </a:t>
            </a:r>
            <a:r>
              <a:rPr lang="en-US" altLang="zh-CN" dirty="0" err="1">
                <a:latin typeface="微软雅黑" pitchFamily="34" charset="-122"/>
                <a:ea typeface="微软雅黑" pitchFamily="34" charset="-122"/>
              </a:rPr>
              <a:t>tushare</a:t>
            </a:r>
            <a:r>
              <a:rPr lang="zh-CN" altLang="en-US" dirty="0">
                <a:latin typeface="微软雅黑" pitchFamily="34" charset="-122"/>
                <a:ea typeface="微软雅黑" pitchFamily="34" charset="-122"/>
              </a:rPr>
              <a:t> </a:t>
            </a:r>
            <a:r>
              <a:rPr lang="en-US" altLang="zh-CN" dirty="0">
                <a:latin typeface="微软雅黑" pitchFamily="34" charset="-122"/>
                <a:ea typeface="微软雅黑" pitchFamily="34" charset="-122"/>
              </a:rPr>
              <a:t>–</a:t>
            </a:r>
            <a:r>
              <a:rPr lang="en-US" altLang="zh-CN" dirty="0" err="1">
                <a:latin typeface="微软雅黑" pitchFamily="34" charset="-122"/>
                <a:ea typeface="微软雅黑" pitchFamily="34" charset="-122"/>
              </a:rPr>
              <a:t>i</a:t>
            </a:r>
            <a:r>
              <a:rPr lang="zh-CN" altLang="en-US" dirty="0">
                <a:latin typeface="微软雅黑" pitchFamily="34" charset="-122"/>
                <a:ea typeface="微软雅黑" pitchFamily="34" charset="-122"/>
              </a:rPr>
              <a:t> </a:t>
            </a:r>
            <a:r>
              <a:rPr lang="en-US" altLang="zh-CN" dirty="0">
                <a:latin typeface="微软雅黑" pitchFamily="34" charset="-122"/>
                <a:ea typeface="微软雅黑" pitchFamily="34" charset="-122"/>
              </a:rPr>
              <a:t>https://pypi.douban.com/simple</a:t>
            </a:r>
          </a:p>
        </p:txBody>
      </p:sp>
    </p:spTree>
    <p:extLst>
      <p:ext uri="{BB962C8B-B14F-4D97-AF65-F5344CB8AC3E}">
        <p14:creationId xmlns:p14="http://schemas.microsoft.com/office/powerpoint/2010/main" val="3621051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:blinds dir="vert"/>
      </p:transition>
    </mc:Choice>
    <mc:Fallback xmlns="">
      <p:transition spd="slow" advClick="0" advTm="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 tmFilter="0,0; .5, 1; 1, 1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/>
      <p:bldP spid="32" grpId="0" animBg="1"/>
      <p:bldP spid="33" grpId="0" animBg="1"/>
      <p:bldP spid="1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椭圆 9"/>
          <p:cNvSpPr/>
          <p:nvPr/>
        </p:nvSpPr>
        <p:spPr>
          <a:xfrm flipH="1">
            <a:off x="5272049" y="914425"/>
            <a:ext cx="1787603" cy="1787702"/>
          </a:xfrm>
          <a:prstGeom prst="ellipse">
            <a:avLst/>
          </a:prstGeom>
          <a:noFill/>
          <a:ln w="19050">
            <a:solidFill>
              <a:srgbClr val="8CC344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spcCol="0" rtlCol="0" anchor="ctr"/>
          <a:lstStyle/>
          <a:p>
            <a:pPr algn="ctr"/>
            <a:endParaRPr lang="zh-CN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5755321" y="1254277"/>
            <a:ext cx="755335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6600" b="1">
                <a:solidFill>
                  <a:srgbClr val="004C40"/>
                </a:solidFill>
                <a:latin typeface="微软雅黑" pitchFamily="34" charset="-122"/>
                <a:ea typeface="微软雅黑" pitchFamily="34" charset="-122"/>
              </a:rPr>
              <a:t>C</a:t>
            </a:r>
            <a:endParaRPr lang="zh-CN" altLang="en-US" sz="6600" b="1">
              <a:solidFill>
                <a:srgbClr val="004C4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" name="弧形 11"/>
          <p:cNvSpPr/>
          <p:nvPr/>
        </p:nvSpPr>
        <p:spPr>
          <a:xfrm>
            <a:off x="-4905635" y="5537604"/>
            <a:ext cx="11881830" cy="4581878"/>
          </a:xfrm>
          <a:prstGeom prst="arc">
            <a:avLst>
              <a:gd name="adj1" fmla="val 14423054"/>
              <a:gd name="adj2" fmla="val 20967591"/>
            </a:avLst>
          </a:prstGeom>
          <a:ln w="635000">
            <a:solidFill>
              <a:srgbClr val="8CC3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弧形 12"/>
          <p:cNvSpPr/>
          <p:nvPr/>
        </p:nvSpPr>
        <p:spPr>
          <a:xfrm>
            <a:off x="-5231631" y="6074633"/>
            <a:ext cx="11881830" cy="4581878"/>
          </a:xfrm>
          <a:prstGeom prst="arc">
            <a:avLst>
              <a:gd name="adj1" fmla="val 14423054"/>
              <a:gd name="adj2" fmla="val 20967591"/>
            </a:avLst>
          </a:prstGeom>
          <a:ln w="635000">
            <a:solidFill>
              <a:srgbClr val="009A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弧形 13"/>
          <p:cNvSpPr/>
          <p:nvPr/>
        </p:nvSpPr>
        <p:spPr>
          <a:xfrm>
            <a:off x="-5486154" y="6553604"/>
            <a:ext cx="11881830" cy="4581878"/>
          </a:xfrm>
          <a:prstGeom prst="arc">
            <a:avLst>
              <a:gd name="adj1" fmla="val 14423054"/>
              <a:gd name="adj2" fmla="val 20967591"/>
            </a:avLst>
          </a:prstGeom>
          <a:ln w="635000">
            <a:solidFill>
              <a:srgbClr val="004C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弧形 14"/>
          <p:cNvSpPr/>
          <p:nvPr/>
        </p:nvSpPr>
        <p:spPr>
          <a:xfrm flipH="1">
            <a:off x="5617277" y="5628116"/>
            <a:ext cx="11881830" cy="4581878"/>
          </a:xfrm>
          <a:prstGeom prst="arc">
            <a:avLst>
              <a:gd name="adj1" fmla="val 14423054"/>
              <a:gd name="adj2" fmla="val 20967591"/>
            </a:avLst>
          </a:prstGeom>
          <a:ln w="635000">
            <a:solidFill>
              <a:srgbClr val="8CC3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弧形 15"/>
          <p:cNvSpPr/>
          <p:nvPr/>
        </p:nvSpPr>
        <p:spPr>
          <a:xfrm flipH="1">
            <a:off x="5291281" y="6165145"/>
            <a:ext cx="11881830" cy="4581878"/>
          </a:xfrm>
          <a:prstGeom prst="arc">
            <a:avLst>
              <a:gd name="adj1" fmla="val 14423054"/>
              <a:gd name="adj2" fmla="val 20967591"/>
            </a:avLst>
          </a:prstGeom>
          <a:ln w="635000">
            <a:solidFill>
              <a:srgbClr val="009A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弧形 16"/>
          <p:cNvSpPr/>
          <p:nvPr/>
        </p:nvSpPr>
        <p:spPr>
          <a:xfrm flipH="1">
            <a:off x="5036758" y="6644116"/>
            <a:ext cx="11881830" cy="4581878"/>
          </a:xfrm>
          <a:prstGeom prst="arc">
            <a:avLst>
              <a:gd name="adj1" fmla="val 14423054"/>
              <a:gd name="adj2" fmla="val 20967591"/>
            </a:avLst>
          </a:prstGeom>
          <a:ln w="635000">
            <a:solidFill>
              <a:srgbClr val="004C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矩形 17"/>
          <p:cNvSpPr/>
          <p:nvPr/>
        </p:nvSpPr>
        <p:spPr>
          <a:xfrm>
            <a:off x="2768600" y="3121478"/>
            <a:ext cx="6794500" cy="1219200"/>
          </a:xfrm>
          <a:prstGeom prst="rect">
            <a:avLst/>
          </a:prstGeom>
          <a:noFill/>
          <a:ln>
            <a:solidFill>
              <a:srgbClr val="8CC3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TextBox 18"/>
          <p:cNvSpPr txBox="1"/>
          <p:nvPr/>
        </p:nvSpPr>
        <p:spPr>
          <a:xfrm>
            <a:off x="4688522" y="3256942"/>
            <a:ext cx="295465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5400" b="1">
                <a:solidFill>
                  <a:srgbClr val="004C40"/>
                </a:solidFill>
                <a:latin typeface="微软雅黑" pitchFamily="34" charset="-122"/>
                <a:ea typeface="微软雅黑" pitchFamily="34" charset="-122"/>
              </a:rPr>
              <a:t>数据统计</a:t>
            </a:r>
          </a:p>
        </p:txBody>
      </p:sp>
    </p:spTree>
    <p:extLst>
      <p:ext uri="{BB962C8B-B14F-4D97-AF65-F5344CB8AC3E}">
        <p14:creationId xmlns:p14="http://schemas.microsoft.com/office/powerpoint/2010/main" val="3639003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:blinds dir="vert"/>
      </p:transition>
    </mc:Choice>
    <mc:Fallback xmlns="">
      <p:transition spd="slow" advClick="0" advTm="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500"/>
                            </p:stCondLst>
                            <p:childTnLst>
                              <p:par>
                                <p:cTn id="3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2"/>
          <p:cNvGrpSpPr/>
          <p:nvPr/>
        </p:nvGrpSpPr>
        <p:grpSpPr>
          <a:xfrm>
            <a:off x="545" y="548370"/>
            <a:ext cx="3120111" cy="698854"/>
            <a:chOff x="543" y="253844"/>
            <a:chExt cx="3672408" cy="810497"/>
          </a:xfrm>
          <a:solidFill>
            <a:srgbClr val="004C40"/>
          </a:solidFill>
        </p:grpSpPr>
        <p:sp>
          <p:nvSpPr>
            <p:cNvPr id="14" name="矩形 13"/>
            <p:cNvSpPr/>
            <p:nvPr/>
          </p:nvSpPr>
          <p:spPr>
            <a:xfrm>
              <a:off x="543" y="343214"/>
              <a:ext cx="3213357" cy="63175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等腰三角形 14"/>
            <p:cNvSpPr/>
            <p:nvPr/>
          </p:nvSpPr>
          <p:spPr>
            <a:xfrm rot="5400000">
              <a:off x="3036418" y="427808"/>
              <a:ext cx="810497" cy="462569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6" name="标题 1"/>
          <p:cNvSpPr txBox="1">
            <a:spLocks/>
          </p:cNvSpPr>
          <p:nvPr/>
        </p:nvSpPr>
        <p:spPr>
          <a:xfrm>
            <a:off x="1006211" y="617253"/>
            <a:ext cx="7095588" cy="795095"/>
          </a:xfrm>
          <a:prstGeom prst="rect">
            <a:avLst/>
          </a:prstGeom>
        </p:spPr>
        <p:txBody>
          <a:bodyPr lIns="91437" tIns="45718" rIns="91437" bIns="45718">
            <a:normAutofit/>
          </a:bodyPr>
          <a:lstStyle>
            <a:lvl1pPr algn="ctr" defTabSz="914345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28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基本操作</a:t>
            </a:r>
          </a:p>
        </p:txBody>
      </p:sp>
      <p:sp>
        <p:nvSpPr>
          <p:cNvPr id="17" name="椭圆 16"/>
          <p:cNvSpPr/>
          <p:nvPr/>
        </p:nvSpPr>
        <p:spPr>
          <a:xfrm>
            <a:off x="154853" y="507425"/>
            <a:ext cx="780701" cy="780743"/>
          </a:xfrm>
          <a:prstGeom prst="ellipse">
            <a:avLst/>
          </a:prstGeom>
          <a:gradFill>
            <a:gsLst>
              <a:gs pos="34000">
                <a:schemeClr val="bg1"/>
              </a:gs>
              <a:gs pos="96000">
                <a:srgbClr val="DBDBDD"/>
              </a:gs>
            </a:gsLst>
            <a:path path="circle">
              <a:fillToRect l="100000" t="100000"/>
            </a:path>
          </a:gradFill>
          <a:ln w="19050">
            <a:solidFill>
              <a:schemeClr val="bg1"/>
            </a:solidFill>
          </a:ln>
          <a:effectLst>
            <a:outerShdw blurRad="254000" dist="88900" dir="7200000" sx="92000" sy="92000" algn="ctr" rotWithShape="0">
              <a:srgbClr val="000000">
                <a:alpha val="7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spcCol="0" rtlCol="0" anchor="ctr"/>
          <a:lstStyle/>
          <a:p>
            <a:pPr algn="ctr"/>
            <a:endParaRPr lang="zh-CN" altLang="en-US"/>
          </a:p>
        </p:txBody>
      </p:sp>
      <p:sp>
        <p:nvSpPr>
          <p:cNvPr id="19" name="TextBox 18"/>
          <p:cNvSpPr txBox="1"/>
          <p:nvPr/>
        </p:nvSpPr>
        <p:spPr>
          <a:xfrm>
            <a:off x="199534" y="587400"/>
            <a:ext cx="691209" cy="584771"/>
          </a:xfrm>
          <a:prstGeom prst="rect">
            <a:avLst/>
          </a:prstGeom>
          <a:noFill/>
        </p:spPr>
        <p:txBody>
          <a:bodyPr wrap="none" lIns="91437" tIns="45718" rIns="91437" bIns="45718" rtlCol="0">
            <a:spAutoFit/>
          </a:bodyPr>
          <a:lstStyle/>
          <a:p>
            <a:r>
              <a:rPr lang="en-US" altLang="zh-CN" sz="3200" b="1">
                <a:solidFill>
                  <a:srgbClr val="004C40"/>
                </a:solidFill>
                <a:latin typeface="微软雅黑" pitchFamily="34" charset="-122"/>
                <a:ea typeface="微软雅黑" pitchFamily="34" charset="-122"/>
              </a:rPr>
              <a:t>01</a:t>
            </a:r>
            <a:endParaRPr lang="zh-CN" altLang="en-US" sz="3200" b="1">
              <a:solidFill>
                <a:srgbClr val="004C4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8" name="Oval 2"/>
          <p:cNvSpPr>
            <a:spLocks noChangeArrowheads="1"/>
          </p:cNvSpPr>
          <p:nvPr/>
        </p:nvSpPr>
        <p:spPr bwMode="auto">
          <a:xfrm>
            <a:off x="1358430" y="2479311"/>
            <a:ext cx="1452358" cy="1454724"/>
          </a:xfrm>
          <a:prstGeom prst="ellipse">
            <a:avLst/>
          </a:prstGeom>
          <a:solidFill>
            <a:srgbClr val="8CC344"/>
          </a:solidFill>
          <a:ln>
            <a:noFill/>
          </a:ln>
        </p:spPr>
        <p:txBody>
          <a:bodyPr/>
          <a:lstStyle/>
          <a:p>
            <a:endParaRPr lang="zh-CN" altLang="en-US">
              <a:solidFill>
                <a:srgbClr val="004C40"/>
              </a:solidFill>
            </a:endParaRPr>
          </a:p>
        </p:txBody>
      </p:sp>
      <p:sp>
        <p:nvSpPr>
          <p:cNvPr id="23" name="Freeform 3"/>
          <p:cNvSpPr/>
          <p:nvPr/>
        </p:nvSpPr>
        <p:spPr bwMode="auto">
          <a:xfrm>
            <a:off x="2094071" y="2171809"/>
            <a:ext cx="1026585" cy="1033682"/>
          </a:xfrm>
          <a:custGeom>
            <a:avLst/>
            <a:gdLst>
              <a:gd name="T0" fmla="*/ 184 w 184"/>
              <a:gd name="T1" fmla="*/ 185 h 185"/>
              <a:gd name="T2" fmla="*/ 0 w 184"/>
              <a:gd name="T3" fmla="*/ 0 h 185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84" h="185">
                <a:moveTo>
                  <a:pt x="184" y="185"/>
                </a:moveTo>
                <a:cubicBezTo>
                  <a:pt x="184" y="83"/>
                  <a:pt x="102" y="0"/>
                  <a:pt x="0" y="0"/>
                </a:cubicBezTo>
              </a:path>
            </a:pathLst>
          </a:custGeom>
          <a:noFill/>
          <a:ln w="6350" cap="flat" cmpd="sng">
            <a:solidFill>
              <a:srgbClr val="8CC344"/>
            </a:solidFill>
            <a:prstDash val="dash"/>
            <a:round/>
            <a:head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>
              <a:solidFill>
                <a:srgbClr val="004C40"/>
              </a:solidFill>
            </a:endParaRPr>
          </a:p>
        </p:txBody>
      </p:sp>
      <p:sp>
        <p:nvSpPr>
          <p:cNvPr id="24" name="Oval 4"/>
          <p:cNvSpPr>
            <a:spLocks noChangeArrowheads="1"/>
          </p:cNvSpPr>
          <p:nvPr/>
        </p:nvSpPr>
        <p:spPr bwMode="auto">
          <a:xfrm>
            <a:off x="6652203" y="2479311"/>
            <a:ext cx="1447627" cy="1454724"/>
          </a:xfrm>
          <a:prstGeom prst="ellipse">
            <a:avLst/>
          </a:prstGeom>
          <a:solidFill>
            <a:srgbClr val="8CC344"/>
          </a:solidFill>
          <a:ln>
            <a:noFill/>
          </a:ln>
        </p:spPr>
        <p:txBody>
          <a:bodyPr/>
          <a:lstStyle/>
          <a:p>
            <a:endParaRPr lang="zh-CN" altLang="en-US">
              <a:solidFill>
                <a:srgbClr val="004C40"/>
              </a:solidFill>
            </a:endParaRPr>
          </a:p>
        </p:txBody>
      </p:sp>
      <p:sp>
        <p:nvSpPr>
          <p:cNvPr id="25" name="Freeform 5"/>
          <p:cNvSpPr/>
          <p:nvPr/>
        </p:nvSpPr>
        <p:spPr bwMode="auto">
          <a:xfrm>
            <a:off x="7390209" y="2171809"/>
            <a:ext cx="1026585" cy="1033682"/>
          </a:xfrm>
          <a:custGeom>
            <a:avLst/>
            <a:gdLst>
              <a:gd name="T0" fmla="*/ 184 w 184"/>
              <a:gd name="T1" fmla="*/ 185 h 185"/>
              <a:gd name="T2" fmla="*/ 0 w 184"/>
              <a:gd name="T3" fmla="*/ 0 h 185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84" h="185">
                <a:moveTo>
                  <a:pt x="184" y="185"/>
                </a:moveTo>
                <a:cubicBezTo>
                  <a:pt x="184" y="83"/>
                  <a:pt x="101" y="0"/>
                  <a:pt x="0" y="0"/>
                </a:cubicBezTo>
              </a:path>
            </a:pathLst>
          </a:custGeom>
          <a:noFill/>
          <a:ln w="6350" cap="flat" cmpd="sng">
            <a:solidFill>
              <a:srgbClr val="8CC344"/>
            </a:solidFill>
            <a:prstDash val="dash"/>
            <a:round/>
            <a:head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>
              <a:solidFill>
                <a:srgbClr val="004C40"/>
              </a:solidFill>
            </a:endParaRPr>
          </a:p>
        </p:txBody>
      </p:sp>
      <p:sp>
        <p:nvSpPr>
          <p:cNvPr id="26" name="Oval 6"/>
          <p:cNvSpPr>
            <a:spLocks noChangeArrowheads="1"/>
          </p:cNvSpPr>
          <p:nvPr/>
        </p:nvSpPr>
        <p:spPr bwMode="auto">
          <a:xfrm>
            <a:off x="3913066" y="4016824"/>
            <a:ext cx="1452358" cy="1452358"/>
          </a:xfrm>
          <a:prstGeom prst="ellipse">
            <a:avLst/>
          </a:prstGeom>
          <a:solidFill>
            <a:srgbClr val="004C40"/>
          </a:solidFill>
          <a:ln>
            <a:noFill/>
          </a:ln>
        </p:spPr>
        <p:txBody>
          <a:bodyPr/>
          <a:lstStyle/>
          <a:p>
            <a:endParaRPr lang="zh-CN" altLang="en-US">
              <a:solidFill>
                <a:srgbClr val="004C40"/>
              </a:solidFill>
            </a:endParaRPr>
          </a:p>
        </p:txBody>
      </p:sp>
      <p:sp>
        <p:nvSpPr>
          <p:cNvPr id="27" name="Freeform 7"/>
          <p:cNvSpPr/>
          <p:nvPr/>
        </p:nvSpPr>
        <p:spPr bwMode="auto">
          <a:xfrm>
            <a:off x="4648707" y="4743003"/>
            <a:ext cx="1033681" cy="1033681"/>
          </a:xfrm>
          <a:custGeom>
            <a:avLst/>
            <a:gdLst>
              <a:gd name="T0" fmla="*/ 0 w 185"/>
              <a:gd name="T1" fmla="*/ 185 h 185"/>
              <a:gd name="T2" fmla="*/ 185 w 185"/>
              <a:gd name="T3" fmla="*/ 0 h 185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85" h="185">
                <a:moveTo>
                  <a:pt x="0" y="185"/>
                </a:moveTo>
                <a:cubicBezTo>
                  <a:pt x="102" y="185"/>
                  <a:pt x="185" y="102"/>
                  <a:pt x="185" y="0"/>
                </a:cubicBezTo>
              </a:path>
            </a:pathLst>
          </a:custGeom>
          <a:noFill/>
          <a:ln w="6350" cap="flat" cmpd="sng">
            <a:solidFill>
              <a:srgbClr val="004C40"/>
            </a:solidFill>
            <a:prstDash val="dash"/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>
              <a:solidFill>
                <a:srgbClr val="004C40"/>
              </a:solidFill>
            </a:endParaRPr>
          </a:p>
        </p:txBody>
      </p:sp>
      <p:sp>
        <p:nvSpPr>
          <p:cNvPr id="28" name="Oval 8"/>
          <p:cNvSpPr>
            <a:spLocks noChangeArrowheads="1"/>
          </p:cNvSpPr>
          <p:nvPr/>
        </p:nvSpPr>
        <p:spPr bwMode="auto">
          <a:xfrm>
            <a:off x="9296725" y="4016824"/>
            <a:ext cx="1454724" cy="1452358"/>
          </a:xfrm>
          <a:prstGeom prst="ellipse">
            <a:avLst/>
          </a:prstGeom>
          <a:solidFill>
            <a:srgbClr val="004C40"/>
          </a:solidFill>
          <a:ln>
            <a:noFill/>
          </a:ln>
        </p:spPr>
        <p:txBody>
          <a:bodyPr/>
          <a:lstStyle/>
          <a:p>
            <a:endParaRPr lang="zh-CN" altLang="en-US">
              <a:solidFill>
                <a:srgbClr val="004C40"/>
              </a:solidFill>
            </a:endParaRPr>
          </a:p>
        </p:txBody>
      </p:sp>
      <p:sp>
        <p:nvSpPr>
          <p:cNvPr id="29" name="Freeform 9"/>
          <p:cNvSpPr/>
          <p:nvPr/>
        </p:nvSpPr>
        <p:spPr bwMode="auto">
          <a:xfrm>
            <a:off x="10022904" y="4743003"/>
            <a:ext cx="1028950" cy="1033681"/>
          </a:xfrm>
          <a:custGeom>
            <a:avLst/>
            <a:gdLst>
              <a:gd name="T0" fmla="*/ 0 w 184"/>
              <a:gd name="T1" fmla="*/ 185 h 185"/>
              <a:gd name="T2" fmla="*/ 184 w 184"/>
              <a:gd name="T3" fmla="*/ 0 h 185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84" h="185">
                <a:moveTo>
                  <a:pt x="0" y="185"/>
                </a:moveTo>
                <a:cubicBezTo>
                  <a:pt x="102" y="185"/>
                  <a:pt x="184" y="102"/>
                  <a:pt x="184" y="0"/>
                </a:cubicBezTo>
              </a:path>
            </a:pathLst>
          </a:custGeom>
          <a:noFill/>
          <a:ln w="6350" cap="flat" cmpd="sng">
            <a:solidFill>
              <a:srgbClr val="004C40"/>
            </a:solidFill>
            <a:prstDash val="dash"/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>
              <a:solidFill>
                <a:srgbClr val="004C40"/>
              </a:solidFill>
            </a:endParaRPr>
          </a:p>
        </p:txBody>
      </p:sp>
      <p:sp>
        <p:nvSpPr>
          <p:cNvPr id="30" name="Freeform 10"/>
          <p:cNvSpPr>
            <a:spLocks noEditPoints="1"/>
          </p:cNvSpPr>
          <p:nvPr/>
        </p:nvSpPr>
        <p:spPr bwMode="auto">
          <a:xfrm>
            <a:off x="9743787" y="4463886"/>
            <a:ext cx="560600" cy="558235"/>
          </a:xfrm>
          <a:custGeom>
            <a:avLst/>
            <a:gdLst>
              <a:gd name="T0" fmla="*/ 100 w 100"/>
              <a:gd name="T1" fmla="*/ 56 h 100"/>
              <a:gd name="T2" fmla="*/ 44 w 100"/>
              <a:gd name="T3" fmla="*/ 0 h 100"/>
              <a:gd name="T4" fmla="*/ 40 w 100"/>
              <a:gd name="T5" fmla="*/ 0 h 100"/>
              <a:gd name="T6" fmla="*/ 40 w 100"/>
              <a:gd name="T7" fmla="*/ 11 h 100"/>
              <a:gd name="T8" fmla="*/ 0 w 100"/>
              <a:gd name="T9" fmla="*/ 56 h 100"/>
              <a:gd name="T10" fmla="*/ 44 w 100"/>
              <a:gd name="T11" fmla="*/ 100 h 100"/>
              <a:gd name="T12" fmla="*/ 69 w 100"/>
              <a:gd name="T13" fmla="*/ 93 h 100"/>
              <a:gd name="T14" fmla="*/ 89 w 100"/>
              <a:gd name="T15" fmla="*/ 60 h 100"/>
              <a:gd name="T16" fmla="*/ 100 w 100"/>
              <a:gd name="T17" fmla="*/ 60 h 100"/>
              <a:gd name="T18" fmla="*/ 100 w 100"/>
              <a:gd name="T19" fmla="*/ 56 h 100"/>
              <a:gd name="T20" fmla="*/ 64 w 100"/>
              <a:gd name="T21" fmla="*/ 86 h 100"/>
              <a:gd name="T22" fmla="*/ 44 w 100"/>
              <a:gd name="T23" fmla="*/ 92 h 100"/>
              <a:gd name="T24" fmla="*/ 8 w 100"/>
              <a:gd name="T25" fmla="*/ 56 h 100"/>
              <a:gd name="T26" fmla="*/ 40 w 100"/>
              <a:gd name="T27" fmla="*/ 20 h 100"/>
              <a:gd name="T28" fmla="*/ 40 w 100"/>
              <a:gd name="T29" fmla="*/ 60 h 100"/>
              <a:gd name="T30" fmla="*/ 80 w 100"/>
              <a:gd name="T31" fmla="*/ 60 h 100"/>
              <a:gd name="T32" fmla="*/ 64 w 100"/>
              <a:gd name="T33" fmla="*/ 86 h 100"/>
              <a:gd name="T34" fmla="*/ 49 w 100"/>
              <a:gd name="T35" fmla="*/ 52 h 100"/>
              <a:gd name="T36" fmla="*/ 49 w 100"/>
              <a:gd name="T37" fmla="*/ 9 h 100"/>
              <a:gd name="T38" fmla="*/ 91 w 100"/>
              <a:gd name="T39" fmla="*/ 52 h 100"/>
              <a:gd name="T40" fmla="*/ 49 w 100"/>
              <a:gd name="T41" fmla="*/ 52 h 1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100" h="100">
                <a:moveTo>
                  <a:pt x="100" y="56"/>
                </a:moveTo>
                <a:cubicBezTo>
                  <a:pt x="100" y="25"/>
                  <a:pt x="75" y="0"/>
                  <a:pt x="44" y="0"/>
                </a:cubicBezTo>
                <a:cubicBezTo>
                  <a:pt x="40" y="0"/>
                  <a:pt x="40" y="0"/>
                  <a:pt x="40" y="0"/>
                </a:cubicBezTo>
                <a:cubicBezTo>
                  <a:pt x="40" y="11"/>
                  <a:pt x="40" y="11"/>
                  <a:pt x="40" y="11"/>
                </a:cubicBezTo>
                <a:cubicBezTo>
                  <a:pt x="17" y="14"/>
                  <a:pt x="0" y="33"/>
                  <a:pt x="0" y="56"/>
                </a:cubicBezTo>
                <a:cubicBezTo>
                  <a:pt x="0" y="80"/>
                  <a:pt x="20" y="100"/>
                  <a:pt x="44" y="100"/>
                </a:cubicBezTo>
                <a:cubicBezTo>
                  <a:pt x="53" y="100"/>
                  <a:pt x="62" y="98"/>
                  <a:pt x="69" y="93"/>
                </a:cubicBezTo>
                <a:cubicBezTo>
                  <a:pt x="80" y="85"/>
                  <a:pt x="87" y="73"/>
                  <a:pt x="89" y="60"/>
                </a:cubicBezTo>
                <a:cubicBezTo>
                  <a:pt x="100" y="60"/>
                  <a:pt x="100" y="60"/>
                  <a:pt x="100" y="60"/>
                </a:cubicBezTo>
                <a:lnTo>
                  <a:pt x="100" y="56"/>
                </a:lnTo>
                <a:close/>
                <a:moveTo>
                  <a:pt x="64" y="86"/>
                </a:moveTo>
                <a:cubicBezTo>
                  <a:pt x="59" y="90"/>
                  <a:pt x="52" y="92"/>
                  <a:pt x="44" y="92"/>
                </a:cubicBezTo>
                <a:cubicBezTo>
                  <a:pt x="25" y="92"/>
                  <a:pt x="8" y="76"/>
                  <a:pt x="8" y="56"/>
                </a:cubicBezTo>
                <a:cubicBezTo>
                  <a:pt x="8" y="37"/>
                  <a:pt x="22" y="22"/>
                  <a:pt x="40" y="20"/>
                </a:cubicBezTo>
                <a:cubicBezTo>
                  <a:pt x="40" y="60"/>
                  <a:pt x="40" y="60"/>
                  <a:pt x="40" y="60"/>
                </a:cubicBezTo>
                <a:cubicBezTo>
                  <a:pt x="80" y="60"/>
                  <a:pt x="80" y="60"/>
                  <a:pt x="80" y="60"/>
                </a:cubicBezTo>
                <a:cubicBezTo>
                  <a:pt x="79" y="70"/>
                  <a:pt x="73" y="80"/>
                  <a:pt x="64" y="86"/>
                </a:cubicBezTo>
                <a:moveTo>
                  <a:pt x="49" y="52"/>
                </a:moveTo>
                <a:cubicBezTo>
                  <a:pt x="49" y="9"/>
                  <a:pt x="49" y="9"/>
                  <a:pt x="49" y="9"/>
                </a:cubicBezTo>
                <a:cubicBezTo>
                  <a:pt x="71" y="11"/>
                  <a:pt x="89" y="29"/>
                  <a:pt x="91" y="52"/>
                </a:cubicBezTo>
                <a:lnTo>
                  <a:pt x="49" y="5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zh-CN" altLang="en-US">
              <a:solidFill>
                <a:srgbClr val="004C40"/>
              </a:solidFill>
            </a:endParaRPr>
          </a:p>
        </p:txBody>
      </p:sp>
      <p:grpSp>
        <p:nvGrpSpPr>
          <p:cNvPr id="3" name="Group 11"/>
          <p:cNvGrpSpPr/>
          <p:nvPr/>
        </p:nvGrpSpPr>
        <p:grpSpPr bwMode="auto">
          <a:xfrm>
            <a:off x="4369590" y="4497001"/>
            <a:ext cx="558235" cy="492004"/>
            <a:chOff x="0" y="0"/>
            <a:chExt cx="236" cy="208"/>
          </a:xfrm>
        </p:grpSpPr>
        <p:sp>
          <p:nvSpPr>
            <p:cNvPr id="32" name="Freeform 12"/>
            <p:cNvSpPr>
              <a:spLocks noEditPoints="1"/>
            </p:cNvSpPr>
            <p:nvPr/>
          </p:nvSpPr>
          <p:spPr bwMode="auto">
            <a:xfrm>
              <a:off x="0" y="45"/>
              <a:ext cx="193" cy="163"/>
            </a:xfrm>
            <a:custGeom>
              <a:avLst/>
              <a:gdLst>
                <a:gd name="T0" fmla="*/ 77 w 82"/>
                <a:gd name="T1" fmla="*/ 0 h 69"/>
                <a:gd name="T2" fmla="*/ 4 w 82"/>
                <a:gd name="T3" fmla="*/ 0 h 69"/>
                <a:gd name="T4" fmla="*/ 0 w 82"/>
                <a:gd name="T5" fmla="*/ 4 h 69"/>
                <a:gd name="T6" fmla="*/ 0 w 82"/>
                <a:gd name="T7" fmla="*/ 65 h 69"/>
                <a:gd name="T8" fmla="*/ 4 w 82"/>
                <a:gd name="T9" fmla="*/ 69 h 69"/>
                <a:gd name="T10" fmla="*/ 77 w 82"/>
                <a:gd name="T11" fmla="*/ 69 h 69"/>
                <a:gd name="T12" fmla="*/ 82 w 82"/>
                <a:gd name="T13" fmla="*/ 65 h 69"/>
                <a:gd name="T14" fmla="*/ 82 w 82"/>
                <a:gd name="T15" fmla="*/ 40 h 69"/>
                <a:gd name="T16" fmla="*/ 82 w 82"/>
                <a:gd name="T17" fmla="*/ 29 h 69"/>
                <a:gd name="T18" fmla="*/ 82 w 82"/>
                <a:gd name="T19" fmla="*/ 4 h 69"/>
                <a:gd name="T20" fmla="*/ 77 w 82"/>
                <a:gd name="T21" fmla="*/ 0 h 69"/>
                <a:gd name="T22" fmla="*/ 9 w 82"/>
                <a:gd name="T23" fmla="*/ 61 h 69"/>
                <a:gd name="T24" fmla="*/ 9 w 82"/>
                <a:gd name="T25" fmla="*/ 9 h 69"/>
                <a:gd name="T26" fmla="*/ 73 w 82"/>
                <a:gd name="T27" fmla="*/ 9 h 69"/>
                <a:gd name="T28" fmla="*/ 73 w 82"/>
                <a:gd name="T29" fmla="*/ 25 h 69"/>
                <a:gd name="T30" fmla="*/ 64 w 82"/>
                <a:gd name="T31" fmla="*/ 25 h 69"/>
                <a:gd name="T32" fmla="*/ 55 w 82"/>
                <a:gd name="T33" fmla="*/ 35 h 69"/>
                <a:gd name="T34" fmla="*/ 64 w 82"/>
                <a:gd name="T35" fmla="*/ 44 h 69"/>
                <a:gd name="T36" fmla="*/ 73 w 82"/>
                <a:gd name="T37" fmla="*/ 44 h 69"/>
                <a:gd name="T38" fmla="*/ 73 w 82"/>
                <a:gd name="T39" fmla="*/ 61 h 69"/>
                <a:gd name="T40" fmla="*/ 9 w 82"/>
                <a:gd name="T41" fmla="*/ 61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82" h="69">
                  <a:moveTo>
                    <a:pt x="77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0" y="67"/>
                    <a:pt x="2" y="69"/>
                    <a:pt x="4" y="69"/>
                  </a:cubicBezTo>
                  <a:cubicBezTo>
                    <a:pt x="77" y="69"/>
                    <a:pt x="77" y="69"/>
                    <a:pt x="77" y="69"/>
                  </a:cubicBezTo>
                  <a:cubicBezTo>
                    <a:pt x="80" y="69"/>
                    <a:pt x="82" y="67"/>
                    <a:pt x="82" y="65"/>
                  </a:cubicBezTo>
                  <a:cubicBezTo>
                    <a:pt x="82" y="40"/>
                    <a:pt x="82" y="40"/>
                    <a:pt x="82" y="40"/>
                  </a:cubicBezTo>
                  <a:cubicBezTo>
                    <a:pt x="82" y="29"/>
                    <a:pt x="82" y="29"/>
                    <a:pt x="82" y="29"/>
                  </a:cubicBezTo>
                  <a:cubicBezTo>
                    <a:pt x="82" y="4"/>
                    <a:pt x="82" y="4"/>
                    <a:pt x="82" y="4"/>
                  </a:cubicBezTo>
                  <a:cubicBezTo>
                    <a:pt x="82" y="2"/>
                    <a:pt x="80" y="0"/>
                    <a:pt x="77" y="0"/>
                  </a:cubicBezTo>
                  <a:moveTo>
                    <a:pt x="9" y="61"/>
                  </a:moveTo>
                  <a:cubicBezTo>
                    <a:pt x="9" y="9"/>
                    <a:pt x="9" y="9"/>
                    <a:pt x="9" y="9"/>
                  </a:cubicBezTo>
                  <a:cubicBezTo>
                    <a:pt x="73" y="9"/>
                    <a:pt x="73" y="9"/>
                    <a:pt x="73" y="9"/>
                  </a:cubicBezTo>
                  <a:cubicBezTo>
                    <a:pt x="73" y="25"/>
                    <a:pt x="73" y="25"/>
                    <a:pt x="73" y="25"/>
                  </a:cubicBezTo>
                  <a:cubicBezTo>
                    <a:pt x="64" y="25"/>
                    <a:pt x="64" y="25"/>
                    <a:pt x="64" y="25"/>
                  </a:cubicBezTo>
                  <a:cubicBezTo>
                    <a:pt x="59" y="25"/>
                    <a:pt x="55" y="29"/>
                    <a:pt x="55" y="35"/>
                  </a:cubicBezTo>
                  <a:cubicBezTo>
                    <a:pt x="55" y="40"/>
                    <a:pt x="59" y="44"/>
                    <a:pt x="64" y="44"/>
                  </a:cubicBezTo>
                  <a:cubicBezTo>
                    <a:pt x="73" y="44"/>
                    <a:pt x="73" y="44"/>
                    <a:pt x="73" y="44"/>
                  </a:cubicBezTo>
                  <a:cubicBezTo>
                    <a:pt x="73" y="61"/>
                    <a:pt x="73" y="61"/>
                    <a:pt x="73" y="61"/>
                  </a:cubicBezTo>
                  <a:lnTo>
                    <a:pt x="9" y="6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4C40"/>
                </a:solidFill>
              </a:endParaRPr>
            </a:p>
          </p:txBody>
        </p:sp>
        <p:sp>
          <p:nvSpPr>
            <p:cNvPr id="33" name="Freeform 13"/>
            <p:cNvSpPr/>
            <p:nvPr/>
          </p:nvSpPr>
          <p:spPr bwMode="auto">
            <a:xfrm>
              <a:off x="44" y="0"/>
              <a:ext cx="192" cy="165"/>
            </a:xfrm>
            <a:custGeom>
              <a:avLst/>
              <a:gdLst>
                <a:gd name="T0" fmla="*/ 77 w 81"/>
                <a:gd name="T1" fmla="*/ 0 h 70"/>
                <a:gd name="T2" fmla="*/ 4 w 81"/>
                <a:gd name="T3" fmla="*/ 0 h 70"/>
                <a:gd name="T4" fmla="*/ 0 w 81"/>
                <a:gd name="T5" fmla="*/ 4 h 70"/>
                <a:gd name="T6" fmla="*/ 4 w 81"/>
                <a:gd name="T7" fmla="*/ 9 h 70"/>
                <a:gd name="T8" fmla="*/ 73 w 81"/>
                <a:gd name="T9" fmla="*/ 9 h 70"/>
                <a:gd name="T10" fmla="*/ 73 w 81"/>
                <a:gd name="T11" fmla="*/ 65 h 70"/>
                <a:gd name="T12" fmla="*/ 77 w 81"/>
                <a:gd name="T13" fmla="*/ 70 h 70"/>
                <a:gd name="T14" fmla="*/ 81 w 81"/>
                <a:gd name="T15" fmla="*/ 65 h 70"/>
                <a:gd name="T16" fmla="*/ 81 w 81"/>
                <a:gd name="T17" fmla="*/ 4 h 70"/>
                <a:gd name="T18" fmla="*/ 77 w 81"/>
                <a:gd name="T1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1" h="70">
                  <a:moveTo>
                    <a:pt x="77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7"/>
                    <a:pt x="2" y="9"/>
                    <a:pt x="4" y="9"/>
                  </a:cubicBezTo>
                  <a:cubicBezTo>
                    <a:pt x="73" y="9"/>
                    <a:pt x="73" y="9"/>
                    <a:pt x="73" y="9"/>
                  </a:cubicBezTo>
                  <a:cubicBezTo>
                    <a:pt x="73" y="65"/>
                    <a:pt x="73" y="65"/>
                    <a:pt x="73" y="65"/>
                  </a:cubicBezTo>
                  <a:cubicBezTo>
                    <a:pt x="73" y="68"/>
                    <a:pt x="75" y="70"/>
                    <a:pt x="77" y="70"/>
                  </a:cubicBezTo>
                  <a:cubicBezTo>
                    <a:pt x="79" y="70"/>
                    <a:pt x="81" y="68"/>
                    <a:pt x="81" y="65"/>
                  </a:cubicBezTo>
                  <a:cubicBezTo>
                    <a:pt x="81" y="4"/>
                    <a:pt x="81" y="4"/>
                    <a:pt x="81" y="4"/>
                  </a:cubicBezTo>
                  <a:cubicBezTo>
                    <a:pt x="81" y="2"/>
                    <a:pt x="79" y="0"/>
                    <a:pt x="77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4C40"/>
                </a:solidFill>
              </a:endParaRPr>
            </a:p>
          </p:txBody>
        </p:sp>
      </p:grpSp>
      <p:grpSp>
        <p:nvGrpSpPr>
          <p:cNvPr id="4" name="Group 14"/>
          <p:cNvGrpSpPr/>
          <p:nvPr/>
        </p:nvGrpSpPr>
        <p:grpSpPr bwMode="auto">
          <a:xfrm>
            <a:off x="7103996" y="2926373"/>
            <a:ext cx="565331" cy="560600"/>
            <a:chOff x="0" y="0"/>
            <a:chExt cx="239" cy="237"/>
          </a:xfrm>
          <a:solidFill>
            <a:schemeClr val="bg1"/>
          </a:solidFill>
        </p:grpSpPr>
        <p:sp>
          <p:nvSpPr>
            <p:cNvPr id="35" name="Freeform 15"/>
            <p:cNvSpPr/>
            <p:nvPr/>
          </p:nvSpPr>
          <p:spPr bwMode="auto">
            <a:xfrm>
              <a:off x="0" y="22"/>
              <a:ext cx="217" cy="215"/>
            </a:xfrm>
            <a:custGeom>
              <a:avLst/>
              <a:gdLst>
                <a:gd name="T0" fmla="*/ 87 w 92"/>
                <a:gd name="T1" fmla="*/ 41 h 91"/>
                <a:gd name="T2" fmla="*/ 83 w 92"/>
                <a:gd name="T3" fmla="*/ 45 h 91"/>
                <a:gd name="T4" fmla="*/ 83 w 92"/>
                <a:gd name="T5" fmla="*/ 67 h 91"/>
                <a:gd name="T6" fmla="*/ 73 w 92"/>
                <a:gd name="T7" fmla="*/ 81 h 91"/>
                <a:gd name="T8" fmla="*/ 68 w 92"/>
                <a:gd name="T9" fmla="*/ 82 h 91"/>
                <a:gd name="T10" fmla="*/ 24 w 92"/>
                <a:gd name="T11" fmla="*/ 82 h 91"/>
                <a:gd name="T12" fmla="*/ 9 w 92"/>
                <a:gd name="T13" fmla="*/ 67 h 91"/>
                <a:gd name="T14" fmla="*/ 9 w 92"/>
                <a:gd name="T15" fmla="*/ 24 h 91"/>
                <a:gd name="T16" fmla="*/ 24 w 92"/>
                <a:gd name="T17" fmla="*/ 8 h 91"/>
                <a:gd name="T18" fmla="*/ 46 w 92"/>
                <a:gd name="T19" fmla="*/ 8 h 91"/>
                <a:gd name="T20" fmla="*/ 50 w 92"/>
                <a:gd name="T21" fmla="*/ 4 h 91"/>
                <a:gd name="T22" fmla="*/ 46 w 92"/>
                <a:gd name="T23" fmla="*/ 0 h 91"/>
                <a:gd name="T24" fmla="*/ 24 w 92"/>
                <a:gd name="T25" fmla="*/ 0 h 91"/>
                <a:gd name="T26" fmla="*/ 0 w 92"/>
                <a:gd name="T27" fmla="*/ 24 h 91"/>
                <a:gd name="T28" fmla="*/ 0 w 92"/>
                <a:gd name="T29" fmla="*/ 67 h 91"/>
                <a:gd name="T30" fmla="*/ 24 w 92"/>
                <a:gd name="T31" fmla="*/ 91 h 91"/>
                <a:gd name="T32" fmla="*/ 68 w 92"/>
                <a:gd name="T33" fmla="*/ 91 h 91"/>
                <a:gd name="T34" fmla="*/ 76 w 92"/>
                <a:gd name="T35" fmla="*/ 89 h 91"/>
                <a:gd name="T36" fmla="*/ 92 w 92"/>
                <a:gd name="T37" fmla="*/ 67 h 91"/>
                <a:gd name="T38" fmla="*/ 92 w 92"/>
                <a:gd name="T39" fmla="*/ 45 h 91"/>
                <a:gd name="T40" fmla="*/ 87 w 92"/>
                <a:gd name="T41" fmla="*/ 41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2" h="91">
                  <a:moveTo>
                    <a:pt x="87" y="41"/>
                  </a:moveTo>
                  <a:cubicBezTo>
                    <a:pt x="85" y="41"/>
                    <a:pt x="83" y="43"/>
                    <a:pt x="83" y="45"/>
                  </a:cubicBezTo>
                  <a:cubicBezTo>
                    <a:pt x="83" y="67"/>
                    <a:pt x="83" y="67"/>
                    <a:pt x="83" y="67"/>
                  </a:cubicBezTo>
                  <a:cubicBezTo>
                    <a:pt x="83" y="73"/>
                    <a:pt x="79" y="79"/>
                    <a:pt x="73" y="81"/>
                  </a:cubicBezTo>
                  <a:cubicBezTo>
                    <a:pt x="71" y="82"/>
                    <a:pt x="70" y="82"/>
                    <a:pt x="68" y="82"/>
                  </a:cubicBezTo>
                  <a:cubicBezTo>
                    <a:pt x="24" y="82"/>
                    <a:pt x="24" y="82"/>
                    <a:pt x="24" y="82"/>
                  </a:cubicBezTo>
                  <a:cubicBezTo>
                    <a:pt x="16" y="82"/>
                    <a:pt x="9" y="75"/>
                    <a:pt x="9" y="67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9" y="15"/>
                    <a:pt x="16" y="8"/>
                    <a:pt x="24" y="8"/>
                  </a:cubicBezTo>
                  <a:cubicBezTo>
                    <a:pt x="46" y="8"/>
                    <a:pt x="46" y="8"/>
                    <a:pt x="46" y="8"/>
                  </a:cubicBezTo>
                  <a:cubicBezTo>
                    <a:pt x="48" y="8"/>
                    <a:pt x="50" y="6"/>
                    <a:pt x="50" y="4"/>
                  </a:cubicBezTo>
                  <a:cubicBezTo>
                    <a:pt x="50" y="2"/>
                    <a:pt x="48" y="0"/>
                    <a:pt x="46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11" y="0"/>
                    <a:pt x="0" y="10"/>
                    <a:pt x="0" y="24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0" y="80"/>
                    <a:pt x="11" y="91"/>
                    <a:pt x="24" y="91"/>
                  </a:cubicBezTo>
                  <a:cubicBezTo>
                    <a:pt x="68" y="91"/>
                    <a:pt x="68" y="91"/>
                    <a:pt x="68" y="91"/>
                  </a:cubicBezTo>
                  <a:cubicBezTo>
                    <a:pt x="71" y="91"/>
                    <a:pt x="74" y="90"/>
                    <a:pt x="76" y="89"/>
                  </a:cubicBezTo>
                  <a:cubicBezTo>
                    <a:pt x="85" y="86"/>
                    <a:pt x="92" y="77"/>
                    <a:pt x="92" y="67"/>
                  </a:cubicBezTo>
                  <a:cubicBezTo>
                    <a:pt x="92" y="45"/>
                    <a:pt x="92" y="45"/>
                    <a:pt x="92" y="45"/>
                  </a:cubicBezTo>
                  <a:cubicBezTo>
                    <a:pt x="92" y="43"/>
                    <a:pt x="90" y="41"/>
                    <a:pt x="87" y="41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4C40"/>
                </a:solidFill>
              </a:endParaRPr>
            </a:p>
          </p:txBody>
        </p:sp>
        <p:sp>
          <p:nvSpPr>
            <p:cNvPr id="36" name="Freeform 16"/>
            <p:cNvSpPr>
              <a:spLocks noEditPoints="1"/>
            </p:cNvSpPr>
            <p:nvPr/>
          </p:nvSpPr>
          <p:spPr bwMode="auto">
            <a:xfrm>
              <a:off x="135" y="0"/>
              <a:ext cx="104" cy="104"/>
            </a:xfrm>
            <a:custGeom>
              <a:avLst/>
              <a:gdLst>
                <a:gd name="T0" fmla="*/ 22 w 44"/>
                <a:gd name="T1" fmla="*/ 0 h 44"/>
                <a:gd name="T2" fmla="*/ 0 w 44"/>
                <a:gd name="T3" fmla="*/ 22 h 44"/>
                <a:gd name="T4" fmla="*/ 22 w 44"/>
                <a:gd name="T5" fmla="*/ 44 h 44"/>
                <a:gd name="T6" fmla="*/ 44 w 44"/>
                <a:gd name="T7" fmla="*/ 22 h 44"/>
                <a:gd name="T8" fmla="*/ 22 w 44"/>
                <a:gd name="T9" fmla="*/ 0 h 44"/>
                <a:gd name="T10" fmla="*/ 22 w 44"/>
                <a:gd name="T11" fmla="*/ 35 h 44"/>
                <a:gd name="T12" fmla="*/ 8 w 44"/>
                <a:gd name="T13" fmla="*/ 22 h 44"/>
                <a:gd name="T14" fmla="*/ 22 w 44"/>
                <a:gd name="T15" fmla="*/ 8 h 44"/>
                <a:gd name="T16" fmla="*/ 35 w 44"/>
                <a:gd name="T17" fmla="*/ 22 h 44"/>
                <a:gd name="T18" fmla="*/ 22 w 44"/>
                <a:gd name="T19" fmla="*/ 35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4" h="44">
                  <a:moveTo>
                    <a:pt x="22" y="0"/>
                  </a:moveTo>
                  <a:cubicBezTo>
                    <a:pt x="10" y="0"/>
                    <a:pt x="0" y="9"/>
                    <a:pt x="0" y="22"/>
                  </a:cubicBezTo>
                  <a:cubicBezTo>
                    <a:pt x="0" y="34"/>
                    <a:pt x="10" y="44"/>
                    <a:pt x="22" y="44"/>
                  </a:cubicBezTo>
                  <a:cubicBezTo>
                    <a:pt x="34" y="44"/>
                    <a:pt x="44" y="34"/>
                    <a:pt x="44" y="22"/>
                  </a:cubicBezTo>
                  <a:cubicBezTo>
                    <a:pt x="44" y="9"/>
                    <a:pt x="34" y="0"/>
                    <a:pt x="22" y="0"/>
                  </a:cubicBezTo>
                  <a:moveTo>
                    <a:pt x="22" y="35"/>
                  </a:moveTo>
                  <a:cubicBezTo>
                    <a:pt x="14" y="35"/>
                    <a:pt x="8" y="29"/>
                    <a:pt x="8" y="22"/>
                  </a:cubicBezTo>
                  <a:cubicBezTo>
                    <a:pt x="8" y="14"/>
                    <a:pt x="14" y="8"/>
                    <a:pt x="22" y="8"/>
                  </a:cubicBezTo>
                  <a:cubicBezTo>
                    <a:pt x="29" y="8"/>
                    <a:pt x="35" y="14"/>
                    <a:pt x="35" y="22"/>
                  </a:cubicBezTo>
                  <a:cubicBezTo>
                    <a:pt x="35" y="29"/>
                    <a:pt x="29" y="35"/>
                    <a:pt x="22" y="3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4C40"/>
                </a:solidFill>
              </a:endParaRPr>
            </a:p>
          </p:txBody>
        </p:sp>
        <p:sp>
          <p:nvSpPr>
            <p:cNvPr id="37" name="Freeform 17"/>
            <p:cNvSpPr/>
            <p:nvPr/>
          </p:nvSpPr>
          <p:spPr bwMode="auto">
            <a:xfrm>
              <a:off x="80" y="97"/>
              <a:ext cx="57" cy="21"/>
            </a:xfrm>
            <a:custGeom>
              <a:avLst/>
              <a:gdLst>
                <a:gd name="T0" fmla="*/ 0 w 24"/>
                <a:gd name="T1" fmla="*/ 4 h 9"/>
                <a:gd name="T2" fmla="*/ 5 w 24"/>
                <a:gd name="T3" fmla="*/ 9 h 9"/>
                <a:gd name="T4" fmla="*/ 20 w 24"/>
                <a:gd name="T5" fmla="*/ 9 h 9"/>
                <a:gd name="T6" fmla="*/ 24 w 24"/>
                <a:gd name="T7" fmla="*/ 4 h 9"/>
                <a:gd name="T8" fmla="*/ 20 w 24"/>
                <a:gd name="T9" fmla="*/ 0 h 9"/>
                <a:gd name="T10" fmla="*/ 5 w 24"/>
                <a:gd name="T11" fmla="*/ 0 h 9"/>
                <a:gd name="T12" fmla="*/ 0 w 24"/>
                <a:gd name="T13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9">
                  <a:moveTo>
                    <a:pt x="0" y="4"/>
                  </a:moveTo>
                  <a:cubicBezTo>
                    <a:pt x="0" y="7"/>
                    <a:pt x="2" y="9"/>
                    <a:pt x="5" y="9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2" y="9"/>
                    <a:pt x="24" y="7"/>
                    <a:pt x="24" y="4"/>
                  </a:cubicBezTo>
                  <a:cubicBezTo>
                    <a:pt x="24" y="2"/>
                    <a:pt x="22" y="0"/>
                    <a:pt x="20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4C40"/>
                </a:solidFill>
              </a:endParaRPr>
            </a:p>
          </p:txBody>
        </p:sp>
        <p:sp>
          <p:nvSpPr>
            <p:cNvPr id="40" name="Freeform 18"/>
            <p:cNvSpPr/>
            <p:nvPr/>
          </p:nvSpPr>
          <p:spPr bwMode="auto">
            <a:xfrm>
              <a:off x="80" y="140"/>
              <a:ext cx="57" cy="21"/>
            </a:xfrm>
            <a:custGeom>
              <a:avLst/>
              <a:gdLst>
                <a:gd name="T0" fmla="*/ 20 w 24"/>
                <a:gd name="T1" fmla="*/ 0 h 9"/>
                <a:gd name="T2" fmla="*/ 5 w 24"/>
                <a:gd name="T3" fmla="*/ 0 h 9"/>
                <a:gd name="T4" fmla="*/ 0 w 24"/>
                <a:gd name="T5" fmla="*/ 4 h 9"/>
                <a:gd name="T6" fmla="*/ 5 w 24"/>
                <a:gd name="T7" fmla="*/ 9 h 9"/>
                <a:gd name="T8" fmla="*/ 20 w 24"/>
                <a:gd name="T9" fmla="*/ 9 h 9"/>
                <a:gd name="T10" fmla="*/ 24 w 24"/>
                <a:gd name="T11" fmla="*/ 4 h 9"/>
                <a:gd name="T12" fmla="*/ 20 w 24"/>
                <a:gd name="T13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9">
                  <a:moveTo>
                    <a:pt x="20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7"/>
                    <a:pt x="2" y="9"/>
                    <a:pt x="5" y="9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2" y="9"/>
                    <a:pt x="24" y="7"/>
                    <a:pt x="24" y="4"/>
                  </a:cubicBezTo>
                  <a:cubicBezTo>
                    <a:pt x="24" y="2"/>
                    <a:pt x="22" y="0"/>
                    <a:pt x="2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4C40"/>
                </a:solidFill>
              </a:endParaRPr>
            </a:p>
          </p:txBody>
        </p:sp>
      </p:grpSp>
      <p:grpSp>
        <p:nvGrpSpPr>
          <p:cNvPr id="5" name="Group 19"/>
          <p:cNvGrpSpPr/>
          <p:nvPr/>
        </p:nvGrpSpPr>
        <p:grpSpPr bwMode="auto">
          <a:xfrm>
            <a:off x="1814954" y="2942931"/>
            <a:ext cx="558235" cy="560601"/>
            <a:chOff x="0" y="0"/>
            <a:chExt cx="236" cy="237"/>
          </a:xfrm>
          <a:solidFill>
            <a:schemeClr val="bg1"/>
          </a:solidFill>
        </p:grpSpPr>
        <p:sp>
          <p:nvSpPr>
            <p:cNvPr id="42" name="Freeform 20"/>
            <p:cNvSpPr>
              <a:spLocks noEditPoints="1"/>
            </p:cNvSpPr>
            <p:nvPr/>
          </p:nvSpPr>
          <p:spPr bwMode="auto">
            <a:xfrm>
              <a:off x="63" y="64"/>
              <a:ext cx="109" cy="109"/>
            </a:xfrm>
            <a:custGeom>
              <a:avLst/>
              <a:gdLst>
                <a:gd name="T0" fmla="*/ 40 w 46"/>
                <a:gd name="T1" fmla="*/ 1 h 46"/>
                <a:gd name="T2" fmla="*/ 13 w 46"/>
                <a:gd name="T3" fmla="*/ 10 h 46"/>
                <a:gd name="T4" fmla="*/ 13 w 46"/>
                <a:gd name="T5" fmla="*/ 10 h 46"/>
                <a:gd name="T6" fmla="*/ 12 w 46"/>
                <a:gd name="T7" fmla="*/ 11 h 46"/>
                <a:gd name="T8" fmla="*/ 12 w 46"/>
                <a:gd name="T9" fmla="*/ 11 h 46"/>
                <a:gd name="T10" fmla="*/ 11 w 46"/>
                <a:gd name="T11" fmla="*/ 11 h 46"/>
                <a:gd name="T12" fmla="*/ 11 w 46"/>
                <a:gd name="T13" fmla="*/ 12 h 46"/>
                <a:gd name="T14" fmla="*/ 11 w 46"/>
                <a:gd name="T15" fmla="*/ 12 h 46"/>
                <a:gd name="T16" fmla="*/ 10 w 46"/>
                <a:gd name="T17" fmla="*/ 13 h 46"/>
                <a:gd name="T18" fmla="*/ 10 w 46"/>
                <a:gd name="T19" fmla="*/ 13 h 46"/>
                <a:gd name="T20" fmla="*/ 0 w 46"/>
                <a:gd name="T21" fmla="*/ 40 h 46"/>
                <a:gd name="T22" fmla="*/ 1 w 46"/>
                <a:gd name="T23" fmla="*/ 45 h 46"/>
                <a:gd name="T24" fmla="*/ 4 w 46"/>
                <a:gd name="T25" fmla="*/ 46 h 46"/>
                <a:gd name="T26" fmla="*/ 6 w 46"/>
                <a:gd name="T27" fmla="*/ 46 h 46"/>
                <a:gd name="T28" fmla="*/ 33 w 46"/>
                <a:gd name="T29" fmla="*/ 36 h 46"/>
                <a:gd name="T30" fmla="*/ 33 w 46"/>
                <a:gd name="T31" fmla="*/ 36 h 46"/>
                <a:gd name="T32" fmla="*/ 34 w 46"/>
                <a:gd name="T33" fmla="*/ 35 h 46"/>
                <a:gd name="T34" fmla="*/ 34 w 46"/>
                <a:gd name="T35" fmla="*/ 35 h 46"/>
                <a:gd name="T36" fmla="*/ 35 w 46"/>
                <a:gd name="T37" fmla="*/ 35 h 46"/>
                <a:gd name="T38" fmla="*/ 35 w 46"/>
                <a:gd name="T39" fmla="*/ 34 h 46"/>
                <a:gd name="T40" fmla="*/ 35 w 46"/>
                <a:gd name="T41" fmla="*/ 34 h 46"/>
                <a:gd name="T42" fmla="*/ 36 w 46"/>
                <a:gd name="T43" fmla="*/ 33 h 46"/>
                <a:gd name="T44" fmla="*/ 36 w 46"/>
                <a:gd name="T45" fmla="*/ 33 h 46"/>
                <a:gd name="T46" fmla="*/ 45 w 46"/>
                <a:gd name="T47" fmla="*/ 6 h 46"/>
                <a:gd name="T48" fmla="*/ 44 w 46"/>
                <a:gd name="T49" fmla="*/ 2 h 46"/>
                <a:gd name="T50" fmla="*/ 40 w 46"/>
                <a:gd name="T51" fmla="*/ 1 h 46"/>
                <a:gd name="T52" fmla="*/ 12 w 46"/>
                <a:gd name="T53" fmla="*/ 34 h 46"/>
                <a:gd name="T54" fmla="*/ 16 w 46"/>
                <a:gd name="T55" fmla="*/ 22 h 46"/>
                <a:gd name="T56" fmla="*/ 24 w 46"/>
                <a:gd name="T57" fmla="*/ 30 h 46"/>
                <a:gd name="T58" fmla="*/ 12 w 46"/>
                <a:gd name="T59" fmla="*/ 34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46" h="46">
                  <a:moveTo>
                    <a:pt x="40" y="1"/>
                  </a:moveTo>
                  <a:cubicBezTo>
                    <a:pt x="13" y="10"/>
                    <a:pt x="13" y="10"/>
                    <a:pt x="13" y="10"/>
                  </a:cubicBezTo>
                  <a:cubicBezTo>
                    <a:pt x="13" y="10"/>
                    <a:pt x="13" y="10"/>
                    <a:pt x="13" y="10"/>
                  </a:cubicBezTo>
                  <a:cubicBezTo>
                    <a:pt x="12" y="10"/>
                    <a:pt x="12" y="11"/>
                    <a:pt x="12" y="11"/>
                  </a:cubicBezTo>
                  <a:cubicBezTo>
                    <a:pt x="12" y="11"/>
                    <a:pt x="12" y="11"/>
                    <a:pt x="12" y="11"/>
                  </a:cubicBezTo>
                  <a:cubicBezTo>
                    <a:pt x="12" y="11"/>
                    <a:pt x="11" y="11"/>
                    <a:pt x="11" y="11"/>
                  </a:cubicBezTo>
                  <a:cubicBezTo>
                    <a:pt x="11" y="11"/>
                    <a:pt x="11" y="12"/>
                    <a:pt x="11" y="12"/>
                  </a:cubicBezTo>
                  <a:cubicBezTo>
                    <a:pt x="11" y="12"/>
                    <a:pt x="11" y="12"/>
                    <a:pt x="11" y="12"/>
                  </a:cubicBezTo>
                  <a:cubicBezTo>
                    <a:pt x="11" y="12"/>
                    <a:pt x="10" y="12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0" y="42"/>
                    <a:pt x="0" y="43"/>
                    <a:pt x="1" y="45"/>
                  </a:cubicBezTo>
                  <a:cubicBezTo>
                    <a:pt x="2" y="45"/>
                    <a:pt x="3" y="46"/>
                    <a:pt x="4" y="46"/>
                  </a:cubicBezTo>
                  <a:cubicBezTo>
                    <a:pt x="5" y="46"/>
                    <a:pt x="5" y="46"/>
                    <a:pt x="6" y="46"/>
                  </a:cubicBezTo>
                  <a:cubicBezTo>
                    <a:pt x="33" y="36"/>
                    <a:pt x="33" y="36"/>
                    <a:pt x="33" y="36"/>
                  </a:cubicBezTo>
                  <a:cubicBezTo>
                    <a:pt x="33" y="36"/>
                    <a:pt x="33" y="36"/>
                    <a:pt x="33" y="36"/>
                  </a:cubicBezTo>
                  <a:cubicBezTo>
                    <a:pt x="34" y="36"/>
                    <a:pt x="34" y="35"/>
                    <a:pt x="34" y="35"/>
                  </a:cubicBezTo>
                  <a:cubicBezTo>
                    <a:pt x="34" y="35"/>
                    <a:pt x="34" y="35"/>
                    <a:pt x="34" y="35"/>
                  </a:cubicBezTo>
                  <a:cubicBezTo>
                    <a:pt x="34" y="35"/>
                    <a:pt x="35" y="35"/>
                    <a:pt x="35" y="35"/>
                  </a:cubicBezTo>
                  <a:cubicBezTo>
                    <a:pt x="35" y="35"/>
                    <a:pt x="35" y="34"/>
                    <a:pt x="35" y="34"/>
                  </a:cubicBezTo>
                  <a:cubicBezTo>
                    <a:pt x="35" y="34"/>
                    <a:pt x="35" y="34"/>
                    <a:pt x="35" y="34"/>
                  </a:cubicBezTo>
                  <a:cubicBezTo>
                    <a:pt x="35" y="34"/>
                    <a:pt x="35" y="34"/>
                    <a:pt x="36" y="33"/>
                  </a:cubicBezTo>
                  <a:cubicBezTo>
                    <a:pt x="36" y="33"/>
                    <a:pt x="36" y="33"/>
                    <a:pt x="36" y="33"/>
                  </a:cubicBezTo>
                  <a:cubicBezTo>
                    <a:pt x="45" y="6"/>
                    <a:pt x="45" y="6"/>
                    <a:pt x="45" y="6"/>
                  </a:cubicBezTo>
                  <a:cubicBezTo>
                    <a:pt x="46" y="4"/>
                    <a:pt x="46" y="3"/>
                    <a:pt x="44" y="2"/>
                  </a:cubicBezTo>
                  <a:cubicBezTo>
                    <a:pt x="43" y="0"/>
                    <a:pt x="42" y="0"/>
                    <a:pt x="40" y="1"/>
                  </a:cubicBezTo>
                  <a:moveTo>
                    <a:pt x="12" y="34"/>
                  </a:moveTo>
                  <a:cubicBezTo>
                    <a:pt x="16" y="22"/>
                    <a:pt x="16" y="22"/>
                    <a:pt x="16" y="22"/>
                  </a:cubicBezTo>
                  <a:cubicBezTo>
                    <a:pt x="24" y="30"/>
                    <a:pt x="24" y="30"/>
                    <a:pt x="24" y="30"/>
                  </a:cubicBezTo>
                  <a:lnTo>
                    <a:pt x="12" y="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4C40"/>
                </a:solidFill>
              </a:endParaRPr>
            </a:p>
          </p:txBody>
        </p:sp>
        <p:sp>
          <p:nvSpPr>
            <p:cNvPr id="43" name="Freeform 21"/>
            <p:cNvSpPr>
              <a:spLocks noEditPoints="1"/>
            </p:cNvSpPr>
            <p:nvPr/>
          </p:nvSpPr>
          <p:spPr bwMode="auto">
            <a:xfrm>
              <a:off x="0" y="0"/>
              <a:ext cx="236" cy="237"/>
            </a:xfrm>
            <a:custGeom>
              <a:avLst/>
              <a:gdLst>
                <a:gd name="T0" fmla="*/ 81 w 100"/>
                <a:gd name="T1" fmla="*/ 0 h 100"/>
                <a:gd name="T2" fmla="*/ 18 w 100"/>
                <a:gd name="T3" fmla="*/ 0 h 100"/>
                <a:gd name="T4" fmla="*/ 0 w 100"/>
                <a:gd name="T5" fmla="*/ 18 h 100"/>
                <a:gd name="T6" fmla="*/ 0 w 100"/>
                <a:gd name="T7" fmla="*/ 82 h 100"/>
                <a:gd name="T8" fmla="*/ 18 w 100"/>
                <a:gd name="T9" fmla="*/ 100 h 100"/>
                <a:gd name="T10" fmla="*/ 81 w 100"/>
                <a:gd name="T11" fmla="*/ 100 h 100"/>
                <a:gd name="T12" fmla="*/ 85 w 100"/>
                <a:gd name="T13" fmla="*/ 100 h 100"/>
                <a:gd name="T14" fmla="*/ 100 w 100"/>
                <a:gd name="T15" fmla="*/ 82 h 100"/>
                <a:gd name="T16" fmla="*/ 100 w 100"/>
                <a:gd name="T17" fmla="*/ 18 h 100"/>
                <a:gd name="T18" fmla="*/ 81 w 100"/>
                <a:gd name="T19" fmla="*/ 0 h 100"/>
                <a:gd name="T20" fmla="*/ 92 w 100"/>
                <a:gd name="T21" fmla="*/ 82 h 100"/>
                <a:gd name="T22" fmla="*/ 84 w 100"/>
                <a:gd name="T23" fmla="*/ 91 h 100"/>
                <a:gd name="T24" fmla="*/ 81 w 100"/>
                <a:gd name="T25" fmla="*/ 92 h 100"/>
                <a:gd name="T26" fmla="*/ 18 w 100"/>
                <a:gd name="T27" fmla="*/ 92 h 100"/>
                <a:gd name="T28" fmla="*/ 8 w 100"/>
                <a:gd name="T29" fmla="*/ 82 h 100"/>
                <a:gd name="T30" fmla="*/ 8 w 100"/>
                <a:gd name="T31" fmla="*/ 18 h 100"/>
                <a:gd name="T32" fmla="*/ 18 w 100"/>
                <a:gd name="T33" fmla="*/ 8 h 100"/>
                <a:gd name="T34" fmla="*/ 81 w 100"/>
                <a:gd name="T35" fmla="*/ 8 h 100"/>
                <a:gd name="T36" fmla="*/ 92 w 100"/>
                <a:gd name="T37" fmla="*/ 18 h 100"/>
                <a:gd name="T38" fmla="*/ 92 w 100"/>
                <a:gd name="T39" fmla="*/ 82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00" h="100">
                  <a:moveTo>
                    <a:pt x="81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8" y="0"/>
                    <a:pt x="0" y="8"/>
                    <a:pt x="0" y="18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92"/>
                    <a:pt x="8" y="100"/>
                    <a:pt x="18" y="100"/>
                  </a:cubicBezTo>
                  <a:cubicBezTo>
                    <a:pt x="81" y="100"/>
                    <a:pt x="81" y="100"/>
                    <a:pt x="81" y="100"/>
                  </a:cubicBezTo>
                  <a:cubicBezTo>
                    <a:pt x="83" y="100"/>
                    <a:pt x="84" y="100"/>
                    <a:pt x="85" y="100"/>
                  </a:cubicBezTo>
                  <a:cubicBezTo>
                    <a:pt x="94" y="98"/>
                    <a:pt x="100" y="90"/>
                    <a:pt x="100" y="82"/>
                  </a:cubicBezTo>
                  <a:cubicBezTo>
                    <a:pt x="100" y="18"/>
                    <a:pt x="100" y="18"/>
                    <a:pt x="100" y="18"/>
                  </a:cubicBezTo>
                  <a:cubicBezTo>
                    <a:pt x="100" y="8"/>
                    <a:pt x="92" y="0"/>
                    <a:pt x="81" y="0"/>
                  </a:cubicBezTo>
                  <a:moveTo>
                    <a:pt x="92" y="82"/>
                  </a:moveTo>
                  <a:cubicBezTo>
                    <a:pt x="92" y="86"/>
                    <a:pt x="88" y="90"/>
                    <a:pt x="84" y="91"/>
                  </a:cubicBezTo>
                  <a:cubicBezTo>
                    <a:pt x="83" y="92"/>
                    <a:pt x="82" y="92"/>
                    <a:pt x="81" y="92"/>
                  </a:cubicBezTo>
                  <a:cubicBezTo>
                    <a:pt x="18" y="92"/>
                    <a:pt x="18" y="92"/>
                    <a:pt x="18" y="92"/>
                  </a:cubicBezTo>
                  <a:cubicBezTo>
                    <a:pt x="13" y="92"/>
                    <a:pt x="8" y="87"/>
                    <a:pt x="8" y="8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3"/>
                    <a:pt x="13" y="8"/>
                    <a:pt x="18" y="8"/>
                  </a:cubicBezTo>
                  <a:cubicBezTo>
                    <a:pt x="81" y="8"/>
                    <a:pt x="81" y="8"/>
                    <a:pt x="81" y="8"/>
                  </a:cubicBezTo>
                  <a:cubicBezTo>
                    <a:pt x="87" y="8"/>
                    <a:pt x="92" y="13"/>
                    <a:pt x="92" y="18"/>
                  </a:cubicBezTo>
                  <a:lnTo>
                    <a:pt x="92" y="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4C40"/>
                </a:solidFill>
              </a:endParaRPr>
            </a:p>
          </p:txBody>
        </p:sp>
      </p:grpSp>
      <p:sp>
        <p:nvSpPr>
          <p:cNvPr id="45" name="文本框 6"/>
          <p:cNvSpPr txBox="1">
            <a:spLocks noChangeArrowheads="1"/>
          </p:cNvSpPr>
          <p:nvPr/>
        </p:nvSpPr>
        <p:spPr bwMode="auto">
          <a:xfrm>
            <a:off x="1066800" y="4223390"/>
            <a:ext cx="174398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4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数据获取与数据准备</a:t>
            </a:r>
          </a:p>
        </p:txBody>
      </p:sp>
      <p:sp>
        <p:nvSpPr>
          <p:cNvPr id="47" name="文本框 6"/>
          <p:cNvSpPr txBox="1">
            <a:spLocks noChangeArrowheads="1"/>
          </p:cNvSpPr>
          <p:nvPr/>
        </p:nvSpPr>
        <p:spPr bwMode="auto">
          <a:xfrm>
            <a:off x="3547646" y="2881316"/>
            <a:ext cx="232715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zh-CN" altLang="en-US" sz="24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数据整理与</a:t>
            </a:r>
            <a:br>
              <a:rPr lang="en-US" altLang="zh-CN" sz="24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zh-CN" altLang="en-US" sz="24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数据显示</a:t>
            </a:r>
          </a:p>
        </p:txBody>
      </p:sp>
      <p:sp>
        <p:nvSpPr>
          <p:cNvPr id="49" name="文本框 6"/>
          <p:cNvSpPr txBox="1">
            <a:spLocks noChangeArrowheads="1"/>
          </p:cNvSpPr>
          <p:nvPr/>
        </p:nvSpPr>
        <p:spPr bwMode="auto">
          <a:xfrm>
            <a:off x="6496050" y="4233053"/>
            <a:ext cx="163807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zh-CN" altLang="en-US" sz="24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数据选择</a:t>
            </a:r>
          </a:p>
        </p:txBody>
      </p:sp>
      <p:sp>
        <p:nvSpPr>
          <p:cNvPr id="51" name="文本框 6"/>
          <p:cNvSpPr txBox="1">
            <a:spLocks noChangeArrowheads="1"/>
          </p:cNvSpPr>
          <p:nvPr/>
        </p:nvSpPr>
        <p:spPr bwMode="auto">
          <a:xfrm>
            <a:off x="9334500" y="2892881"/>
            <a:ext cx="146748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zh-CN" altLang="en-US" sz="24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数据筛选与排序</a:t>
            </a:r>
          </a:p>
        </p:txBody>
      </p:sp>
    </p:spTree>
    <p:extLst>
      <p:ext uri="{BB962C8B-B14F-4D97-AF65-F5344CB8AC3E}">
        <p14:creationId xmlns:p14="http://schemas.microsoft.com/office/powerpoint/2010/main" val="2875246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:blinds dir="vert"/>
      </p:transition>
    </mc:Choice>
    <mc:Fallback xmlns="">
      <p:transition spd="slow" advClick="0" advTm="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 animBg="1"/>
      <p:bldP spid="19" grpId="0"/>
      <p:bldP spid="18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45" grpId="0"/>
      <p:bldP spid="47" grpId="0"/>
      <p:bldP spid="49" grpId="0"/>
      <p:bldP spid="5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圆角矩形 2"/>
          <p:cNvSpPr/>
          <p:nvPr/>
        </p:nvSpPr>
        <p:spPr>
          <a:xfrm>
            <a:off x="2913707" y="4103051"/>
            <a:ext cx="2818090" cy="618854"/>
          </a:xfrm>
          <a:prstGeom prst="roundRect">
            <a:avLst>
              <a:gd name="adj" fmla="val 50000"/>
            </a:avLst>
          </a:prstGeom>
          <a:noFill/>
          <a:ln w="28575">
            <a:solidFill>
              <a:srgbClr val="8CC344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7" tIns="45718" rIns="91437" bIns="45718" rtlCol="0" anchor="ctr"/>
          <a:lstStyle/>
          <a:p>
            <a:pPr algn="ctr"/>
            <a:endParaRPr lang="zh-CN" altLang="en-US"/>
          </a:p>
        </p:txBody>
      </p:sp>
      <p:sp>
        <p:nvSpPr>
          <p:cNvPr id="4" name="TextBox 3"/>
          <p:cNvSpPr txBox="1"/>
          <p:nvPr/>
        </p:nvSpPr>
        <p:spPr>
          <a:xfrm>
            <a:off x="3410699" y="4181648"/>
            <a:ext cx="1906863" cy="461661"/>
          </a:xfrm>
          <a:prstGeom prst="rect">
            <a:avLst/>
          </a:prstGeom>
          <a:noFill/>
        </p:spPr>
        <p:txBody>
          <a:bodyPr wrap="none" lIns="91437" tIns="45718" rIns="91437" bIns="45718" rtlCol="0">
            <a:spAutoFit/>
          </a:bodyPr>
          <a:lstStyle/>
          <a:p>
            <a:r>
              <a:rPr lang="en-US" altLang="zh-CN" sz="2400" b="1" dirty="0">
                <a:solidFill>
                  <a:srgbClr val="004C40"/>
                </a:solidFill>
                <a:latin typeface="微软雅黑" pitchFamily="34" charset="-122"/>
                <a:ea typeface="微软雅黑" pitchFamily="34" charset="-122"/>
              </a:rPr>
              <a:t>Python</a:t>
            </a:r>
            <a:r>
              <a:rPr lang="zh-CN" altLang="en-US" sz="2400" b="1" dirty="0">
                <a:solidFill>
                  <a:srgbClr val="004C40"/>
                </a:solidFill>
                <a:latin typeface="微软雅黑" pitchFamily="34" charset="-122"/>
                <a:ea typeface="微软雅黑" pitchFamily="34" charset="-122"/>
              </a:rPr>
              <a:t>语言</a:t>
            </a:r>
          </a:p>
        </p:txBody>
      </p:sp>
      <p:sp>
        <p:nvSpPr>
          <p:cNvPr id="9" name="圆角矩形 8"/>
          <p:cNvSpPr/>
          <p:nvPr/>
        </p:nvSpPr>
        <p:spPr>
          <a:xfrm>
            <a:off x="2913707" y="5250415"/>
            <a:ext cx="2818090" cy="618854"/>
          </a:xfrm>
          <a:prstGeom prst="roundRect">
            <a:avLst>
              <a:gd name="adj" fmla="val 50000"/>
            </a:avLst>
          </a:prstGeom>
          <a:noFill/>
          <a:ln w="28575">
            <a:solidFill>
              <a:srgbClr val="8CC344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7" tIns="45718" rIns="91437" bIns="45718" rtlCol="0" anchor="ctr"/>
          <a:lstStyle/>
          <a:p>
            <a:pPr algn="ctr"/>
            <a:endParaRPr lang="zh-CN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3410699" y="5329012"/>
            <a:ext cx="1415766" cy="461661"/>
          </a:xfrm>
          <a:prstGeom prst="rect">
            <a:avLst/>
          </a:prstGeom>
          <a:noFill/>
        </p:spPr>
        <p:txBody>
          <a:bodyPr wrap="none" lIns="91437" tIns="45718" rIns="91437" bIns="45718" rtlCol="0">
            <a:spAutoFit/>
          </a:bodyPr>
          <a:lstStyle/>
          <a:p>
            <a:r>
              <a:rPr lang="zh-CN" altLang="en-US" sz="2400" b="1">
                <a:solidFill>
                  <a:srgbClr val="004C40"/>
                </a:solidFill>
                <a:latin typeface="微软雅黑" pitchFamily="34" charset="-122"/>
                <a:ea typeface="微软雅黑" pitchFamily="34" charset="-122"/>
              </a:rPr>
              <a:t>数据采集</a:t>
            </a:r>
          </a:p>
        </p:txBody>
      </p:sp>
      <p:sp>
        <p:nvSpPr>
          <p:cNvPr id="11" name="圆角矩形 10"/>
          <p:cNvSpPr/>
          <p:nvPr/>
        </p:nvSpPr>
        <p:spPr>
          <a:xfrm>
            <a:off x="7885757" y="4103051"/>
            <a:ext cx="2818090" cy="618854"/>
          </a:xfrm>
          <a:prstGeom prst="roundRect">
            <a:avLst>
              <a:gd name="adj" fmla="val 50000"/>
            </a:avLst>
          </a:prstGeom>
          <a:noFill/>
          <a:ln w="28575">
            <a:solidFill>
              <a:srgbClr val="8CC344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7" tIns="45718" rIns="91437" bIns="45718" rtlCol="0" anchor="ctr"/>
          <a:lstStyle/>
          <a:p>
            <a:pPr algn="ctr"/>
            <a:endParaRPr lang="zh-CN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8382749" y="4181648"/>
            <a:ext cx="1415766" cy="461661"/>
          </a:xfrm>
          <a:prstGeom prst="rect">
            <a:avLst/>
          </a:prstGeom>
          <a:noFill/>
        </p:spPr>
        <p:txBody>
          <a:bodyPr wrap="none" lIns="91437" tIns="45718" rIns="91437" bIns="45718" rtlCol="0">
            <a:spAutoFit/>
          </a:bodyPr>
          <a:lstStyle/>
          <a:p>
            <a:pPr lvl="0"/>
            <a:r>
              <a:rPr lang="zh-CN" altLang="en-US" sz="2400" b="1">
                <a:solidFill>
                  <a:srgbClr val="004C40"/>
                </a:solidFill>
                <a:latin typeface="微软雅黑" pitchFamily="34" charset="-122"/>
                <a:ea typeface="微软雅黑" pitchFamily="34" charset="-122"/>
              </a:rPr>
              <a:t>数据统计</a:t>
            </a:r>
          </a:p>
        </p:txBody>
      </p:sp>
      <p:sp>
        <p:nvSpPr>
          <p:cNvPr id="13" name="圆角矩形 12"/>
          <p:cNvSpPr/>
          <p:nvPr/>
        </p:nvSpPr>
        <p:spPr>
          <a:xfrm>
            <a:off x="7885757" y="5250415"/>
            <a:ext cx="2818090" cy="618854"/>
          </a:xfrm>
          <a:prstGeom prst="roundRect">
            <a:avLst>
              <a:gd name="adj" fmla="val 50000"/>
            </a:avLst>
          </a:prstGeom>
          <a:noFill/>
          <a:ln w="28575">
            <a:solidFill>
              <a:srgbClr val="8CC344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7" tIns="45718" rIns="91437" bIns="45718" rtlCol="0" anchor="ctr"/>
          <a:lstStyle/>
          <a:p>
            <a:pPr algn="ctr"/>
            <a:endParaRPr lang="zh-CN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8382749" y="5329012"/>
            <a:ext cx="1723543" cy="461661"/>
          </a:xfrm>
          <a:prstGeom prst="rect">
            <a:avLst/>
          </a:prstGeom>
          <a:noFill/>
        </p:spPr>
        <p:txBody>
          <a:bodyPr wrap="none" lIns="91437" tIns="45718" rIns="91437" bIns="45718" rtlCol="0">
            <a:spAutoFit/>
          </a:bodyPr>
          <a:lstStyle/>
          <a:p>
            <a:r>
              <a:rPr lang="zh-CN" altLang="en-US" sz="2400" b="1">
                <a:solidFill>
                  <a:srgbClr val="004C40"/>
                </a:solidFill>
                <a:latin typeface="微软雅黑" pitchFamily="34" charset="-122"/>
                <a:ea typeface="微软雅黑" pitchFamily="34" charset="-122"/>
              </a:rPr>
              <a:t>数据可视化</a:t>
            </a:r>
          </a:p>
        </p:txBody>
      </p:sp>
      <p:sp>
        <p:nvSpPr>
          <p:cNvPr id="20" name="椭圆 19"/>
          <p:cNvSpPr/>
          <p:nvPr/>
        </p:nvSpPr>
        <p:spPr>
          <a:xfrm flipH="1">
            <a:off x="1778395" y="3982588"/>
            <a:ext cx="859733" cy="859781"/>
          </a:xfrm>
          <a:prstGeom prst="ellipse">
            <a:avLst/>
          </a:prstGeom>
          <a:noFill/>
          <a:ln w="19050">
            <a:solidFill>
              <a:srgbClr val="8CC344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spcCol="0" rtlCol="0" anchor="ctr"/>
          <a:lstStyle/>
          <a:p>
            <a:pPr algn="ctr"/>
            <a:endParaRPr lang="zh-CN" altLang="en-US" sz="3200"/>
          </a:p>
        </p:txBody>
      </p:sp>
      <p:sp>
        <p:nvSpPr>
          <p:cNvPr id="21" name="椭圆 20"/>
          <p:cNvSpPr/>
          <p:nvPr/>
        </p:nvSpPr>
        <p:spPr>
          <a:xfrm flipH="1">
            <a:off x="1778395" y="5129952"/>
            <a:ext cx="859733" cy="859781"/>
          </a:xfrm>
          <a:prstGeom prst="ellipse">
            <a:avLst/>
          </a:prstGeom>
          <a:noFill/>
          <a:ln w="19050">
            <a:solidFill>
              <a:srgbClr val="8CC344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spcCol="0" rtlCol="0" anchor="ctr"/>
          <a:lstStyle/>
          <a:p>
            <a:pPr algn="ctr"/>
            <a:endParaRPr lang="zh-CN" altLang="en-US"/>
          </a:p>
        </p:txBody>
      </p:sp>
      <p:sp>
        <p:nvSpPr>
          <p:cNvPr id="22" name="椭圆 21"/>
          <p:cNvSpPr/>
          <p:nvPr/>
        </p:nvSpPr>
        <p:spPr>
          <a:xfrm flipH="1">
            <a:off x="6826645" y="3982588"/>
            <a:ext cx="859733" cy="859781"/>
          </a:xfrm>
          <a:prstGeom prst="ellipse">
            <a:avLst/>
          </a:prstGeom>
          <a:noFill/>
          <a:ln w="19050">
            <a:solidFill>
              <a:srgbClr val="8CC344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spcCol="0" rtlCol="0" anchor="ctr"/>
          <a:lstStyle/>
          <a:p>
            <a:pPr algn="ctr"/>
            <a:endParaRPr lang="zh-CN" altLang="en-US"/>
          </a:p>
        </p:txBody>
      </p:sp>
      <p:sp>
        <p:nvSpPr>
          <p:cNvPr id="23" name="椭圆 22"/>
          <p:cNvSpPr/>
          <p:nvPr/>
        </p:nvSpPr>
        <p:spPr>
          <a:xfrm flipH="1">
            <a:off x="6826645" y="5129952"/>
            <a:ext cx="859733" cy="859781"/>
          </a:xfrm>
          <a:prstGeom prst="ellipse">
            <a:avLst/>
          </a:prstGeom>
          <a:noFill/>
          <a:ln w="19050">
            <a:solidFill>
              <a:srgbClr val="8CC344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spcCol="0" rtlCol="0" anchor="ctr"/>
          <a:lstStyle/>
          <a:p>
            <a:pPr algn="ctr"/>
            <a:endParaRPr lang="zh-CN" altLang="en-US"/>
          </a:p>
        </p:txBody>
      </p:sp>
      <p:sp>
        <p:nvSpPr>
          <p:cNvPr id="24" name="TextBox 23"/>
          <p:cNvSpPr txBox="1"/>
          <p:nvPr/>
        </p:nvSpPr>
        <p:spPr>
          <a:xfrm>
            <a:off x="1960035" y="4089313"/>
            <a:ext cx="5325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600" b="1" dirty="0">
                <a:solidFill>
                  <a:srgbClr val="004C40"/>
                </a:solidFill>
                <a:latin typeface="微软雅黑" pitchFamily="34" charset="-122"/>
                <a:ea typeface="微软雅黑" pitchFamily="34" charset="-122"/>
              </a:rPr>
              <a:t>A</a:t>
            </a:r>
            <a:endParaRPr lang="zh-CN" altLang="en-US" sz="3600" b="1" dirty="0">
              <a:solidFill>
                <a:srgbClr val="004C4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976065" y="5236677"/>
            <a:ext cx="5004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600" b="1">
                <a:solidFill>
                  <a:srgbClr val="004C40"/>
                </a:solidFill>
                <a:latin typeface="微软雅黑" pitchFamily="34" charset="-122"/>
                <a:ea typeface="微软雅黑" pitchFamily="34" charset="-122"/>
              </a:rPr>
              <a:t>B</a:t>
            </a:r>
            <a:endParaRPr lang="zh-CN" altLang="en-US" sz="3600" b="1">
              <a:solidFill>
                <a:srgbClr val="004C4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008687" y="4089313"/>
            <a:ext cx="4956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600" b="1">
                <a:solidFill>
                  <a:srgbClr val="004C40"/>
                </a:solidFill>
                <a:latin typeface="微软雅黑" pitchFamily="34" charset="-122"/>
                <a:ea typeface="微软雅黑" pitchFamily="34" charset="-122"/>
              </a:rPr>
              <a:t>C</a:t>
            </a:r>
            <a:endParaRPr lang="zh-CN" altLang="en-US" sz="3600" b="1">
              <a:solidFill>
                <a:srgbClr val="004C4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981436" y="5236677"/>
            <a:ext cx="5501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600" b="1">
                <a:solidFill>
                  <a:srgbClr val="004C40"/>
                </a:solidFill>
                <a:latin typeface="微软雅黑" pitchFamily="34" charset="-122"/>
                <a:ea typeface="微软雅黑" pitchFamily="34" charset="-122"/>
              </a:rPr>
              <a:t>D</a:t>
            </a:r>
            <a:endParaRPr lang="zh-CN" altLang="en-US" sz="3600" b="1">
              <a:solidFill>
                <a:srgbClr val="004C4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6" name="矩形 35"/>
          <p:cNvSpPr/>
          <p:nvPr/>
        </p:nvSpPr>
        <p:spPr>
          <a:xfrm flipV="1">
            <a:off x="0" y="0"/>
            <a:ext cx="12192000" cy="298450"/>
          </a:xfrm>
          <a:prstGeom prst="rect">
            <a:avLst/>
          </a:prstGeom>
          <a:solidFill>
            <a:srgbClr val="004C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矩形 36"/>
          <p:cNvSpPr/>
          <p:nvPr/>
        </p:nvSpPr>
        <p:spPr>
          <a:xfrm flipV="1">
            <a:off x="0" y="297089"/>
            <a:ext cx="12192000" cy="298450"/>
          </a:xfrm>
          <a:prstGeom prst="rect">
            <a:avLst/>
          </a:prstGeom>
          <a:solidFill>
            <a:srgbClr val="009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8" name="矩形 37"/>
          <p:cNvSpPr/>
          <p:nvPr/>
        </p:nvSpPr>
        <p:spPr>
          <a:xfrm flipV="1">
            <a:off x="0" y="577856"/>
            <a:ext cx="12192000" cy="298450"/>
          </a:xfrm>
          <a:prstGeom prst="rect">
            <a:avLst/>
          </a:prstGeom>
          <a:solidFill>
            <a:srgbClr val="8CC3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矩形 38"/>
          <p:cNvSpPr/>
          <p:nvPr/>
        </p:nvSpPr>
        <p:spPr>
          <a:xfrm flipV="1">
            <a:off x="0" y="868144"/>
            <a:ext cx="12192000" cy="298450"/>
          </a:xfrm>
          <a:prstGeom prst="rect">
            <a:avLst/>
          </a:prstGeom>
          <a:solidFill>
            <a:srgbClr val="D0CE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0" name="矩形 39"/>
          <p:cNvSpPr/>
          <p:nvPr/>
        </p:nvSpPr>
        <p:spPr>
          <a:xfrm>
            <a:off x="2768600" y="2092778"/>
            <a:ext cx="6794500" cy="1219200"/>
          </a:xfrm>
          <a:prstGeom prst="rect">
            <a:avLst/>
          </a:prstGeom>
          <a:noFill/>
          <a:ln>
            <a:solidFill>
              <a:srgbClr val="8CC3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1" name="TextBox 40"/>
          <p:cNvSpPr txBox="1"/>
          <p:nvPr/>
        </p:nvSpPr>
        <p:spPr>
          <a:xfrm>
            <a:off x="3123000" y="2266342"/>
            <a:ext cx="612699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5400" b="1">
                <a:solidFill>
                  <a:srgbClr val="004C40"/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r>
              <a:rPr lang="en-US" altLang="zh-CN" sz="5400" b="1">
                <a:solidFill>
                  <a:srgbClr val="004C40"/>
                </a:solidFill>
                <a:latin typeface="微软雅黑" pitchFamily="34" charset="-122"/>
                <a:ea typeface="微软雅黑" pitchFamily="34" charset="-122"/>
              </a:rPr>
              <a:t>/ DIRECTORY</a:t>
            </a:r>
            <a:endParaRPr lang="zh-CN" altLang="en-US" sz="5400" b="1">
              <a:solidFill>
                <a:srgbClr val="004C40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18821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:blinds dir="vert"/>
      </p:transition>
    </mc:Choice>
    <mc:Fallback xmlns="">
      <p:transition spd="slow" advClick="0" advTm="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500"/>
                            </p:stCondLst>
                            <p:childTnLst>
                              <p:par>
                                <p:cTn id="3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500"/>
                            </p:stCondLst>
                            <p:childTnLst>
                              <p:par>
                                <p:cTn id="4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500"/>
                            </p:stCondLst>
                            <p:childTnLst>
                              <p:par>
                                <p:cTn id="6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6500"/>
                            </p:stCondLst>
                            <p:childTnLst>
                              <p:par>
                                <p:cTn id="7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9" grpId="0" animBg="1"/>
      <p:bldP spid="10" grpId="0"/>
      <p:bldP spid="11" grpId="0" animBg="1"/>
      <p:bldP spid="12" grpId="0"/>
      <p:bldP spid="13" grpId="0" animBg="1"/>
      <p:bldP spid="14" grpId="0"/>
      <p:bldP spid="20" grpId="0" animBg="1"/>
      <p:bldP spid="21" grpId="0" animBg="1"/>
      <p:bldP spid="22" grpId="0" animBg="1"/>
      <p:bldP spid="23" grpId="0" animBg="1"/>
      <p:bldP spid="24" grpId="0"/>
      <p:bldP spid="25" grpId="0"/>
      <p:bldP spid="26" grpId="0"/>
      <p:bldP spid="27" grpId="0"/>
      <p:bldP spid="36" grpId="0" animBg="1"/>
      <p:bldP spid="37" grpId="0" animBg="1"/>
      <p:bldP spid="38" grpId="0" animBg="1"/>
      <p:bldP spid="39" grpId="0" animBg="1"/>
      <p:bldP spid="40" grpId="0" animBg="1"/>
      <p:bldP spid="4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2"/>
          <p:cNvGrpSpPr/>
          <p:nvPr/>
        </p:nvGrpSpPr>
        <p:grpSpPr>
          <a:xfrm>
            <a:off x="545" y="548370"/>
            <a:ext cx="3066505" cy="698854"/>
            <a:chOff x="543" y="253844"/>
            <a:chExt cx="3672408" cy="810497"/>
          </a:xfrm>
          <a:solidFill>
            <a:srgbClr val="004C40"/>
          </a:solidFill>
        </p:grpSpPr>
        <p:sp>
          <p:nvSpPr>
            <p:cNvPr id="14" name="矩形 13"/>
            <p:cNvSpPr/>
            <p:nvPr/>
          </p:nvSpPr>
          <p:spPr>
            <a:xfrm>
              <a:off x="543" y="343214"/>
              <a:ext cx="3213357" cy="63175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等腰三角形 14"/>
            <p:cNvSpPr/>
            <p:nvPr/>
          </p:nvSpPr>
          <p:spPr>
            <a:xfrm rot="5400000">
              <a:off x="3036418" y="427808"/>
              <a:ext cx="810497" cy="462569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6" name="标题 1"/>
          <p:cNvSpPr txBox="1">
            <a:spLocks/>
          </p:cNvSpPr>
          <p:nvPr/>
        </p:nvSpPr>
        <p:spPr>
          <a:xfrm>
            <a:off x="1006211" y="617253"/>
            <a:ext cx="7095588" cy="795095"/>
          </a:xfrm>
          <a:prstGeom prst="rect">
            <a:avLst/>
          </a:prstGeom>
        </p:spPr>
        <p:txBody>
          <a:bodyPr lIns="91437" tIns="45718" rIns="91437" bIns="45718">
            <a:normAutofit/>
          </a:bodyPr>
          <a:lstStyle>
            <a:lvl1pPr algn="ctr" defTabSz="914345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28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高级操作</a:t>
            </a:r>
          </a:p>
        </p:txBody>
      </p:sp>
      <p:sp>
        <p:nvSpPr>
          <p:cNvPr id="17" name="椭圆 16"/>
          <p:cNvSpPr/>
          <p:nvPr/>
        </p:nvSpPr>
        <p:spPr>
          <a:xfrm>
            <a:off x="154853" y="507425"/>
            <a:ext cx="780701" cy="780743"/>
          </a:xfrm>
          <a:prstGeom prst="ellipse">
            <a:avLst/>
          </a:prstGeom>
          <a:gradFill>
            <a:gsLst>
              <a:gs pos="34000">
                <a:schemeClr val="bg1"/>
              </a:gs>
              <a:gs pos="96000">
                <a:srgbClr val="DBDBDD"/>
              </a:gs>
            </a:gsLst>
            <a:path path="circle">
              <a:fillToRect l="100000" t="100000"/>
            </a:path>
          </a:gradFill>
          <a:ln w="19050">
            <a:solidFill>
              <a:schemeClr val="bg1"/>
            </a:solidFill>
          </a:ln>
          <a:effectLst>
            <a:outerShdw blurRad="254000" dist="88900" dir="7200000" sx="92000" sy="92000" algn="ctr" rotWithShape="0">
              <a:srgbClr val="000000">
                <a:alpha val="7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spcCol="0" rtlCol="0" anchor="ctr"/>
          <a:lstStyle/>
          <a:p>
            <a:pPr algn="ctr"/>
            <a:endParaRPr lang="zh-CN" altLang="en-US"/>
          </a:p>
        </p:txBody>
      </p:sp>
      <p:sp>
        <p:nvSpPr>
          <p:cNvPr id="19" name="TextBox 18"/>
          <p:cNvSpPr txBox="1"/>
          <p:nvPr/>
        </p:nvSpPr>
        <p:spPr>
          <a:xfrm>
            <a:off x="199534" y="587400"/>
            <a:ext cx="691209" cy="584771"/>
          </a:xfrm>
          <a:prstGeom prst="rect">
            <a:avLst/>
          </a:prstGeom>
          <a:noFill/>
        </p:spPr>
        <p:txBody>
          <a:bodyPr wrap="none" lIns="91437" tIns="45718" rIns="91437" bIns="45718" rtlCol="0">
            <a:spAutoFit/>
          </a:bodyPr>
          <a:lstStyle/>
          <a:p>
            <a:r>
              <a:rPr lang="en-US" altLang="zh-CN" sz="3200" b="1" dirty="0">
                <a:solidFill>
                  <a:srgbClr val="004C40"/>
                </a:solidFill>
                <a:latin typeface="微软雅黑" pitchFamily="34" charset="-122"/>
                <a:ea typeface="微软雅黑" pitchFamily="34" charset="-122"/>
              </a:rPr>
              <a:t>02</a:t>
            </a:r>
            <a:endParaRPr lang="zh-CN" altLang="en-US" sz="3200" b="1" dirty="0">
              <a:solidFill>
                <a:srgbClr val="004C4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8" name="Oval 2"/>
          <p:cNvSpPr>
            <a:spLocks noChangeArrowheads="1"/>
          </p:cNvSpPr>
          <p:nvPr/>
        </p:nvSpPr>
        <p:spPr bwMode="auto">
          <a:xfrm>
            <a:off x="1358430" y="2479311"/>
            <a:ext cx="1452358" cy="1454724"/>
          </a:xfrm>
          <a:prstGeom prst="ellipse">
            <a:avLst/>
          </a:prstGeom>
          <a:solidFill>
            <a:srgbClr val="8CC344"/>
          </a:solidFill>
          <a:ln>
            <a:noFill/>
          </a:ln>
        </p:spPr>
        <p:txBody>
          <a:bodyPr/>
          <a:lstStyle/>
          <a:p>
            <a:endParaRPr lang="zh-CN" altLang="en-US">
              <a:solidFill>
                <a:srgbClr val="004C40"/>
              </a:solidFill>
            </a:endParaRPr>
          </a:p>
        </p:txBody>
      </p:sp>
      <p:sp>
        <p:nvSpPr>
          <p:cNvPr id="23" name="Freeform 3"/>
          <p:cNvSpPr/>
          <p:nvPr/>
        </p:nvSpPr>
        <p:spPr bwMode="auto">
          <a:xfrm>
            <a:off x="2094071" y="2171809"/>
            <a:ext cx="1026585" cy="1033682"/>
          </a:xfrm>
          <a:custGeom>
            <a:avLst/>
            <a:gdLst>
              <a:gd name="T0" fmla="*/ 184 w 184"/>
              <a:gd name="T1" fmla="*/ 185 h 185"/>
              <a:gd name="T2" fmla="*/ 0 w 184"/>
              <a:gd name="T3" fmla="*/ 0 h 185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84" h="185">
                <a:moveTo>
                  <a:pt x="184" y="185"/>
                </a:moveTo>
                <a:cubicBezTo>
                  <a:pt x="184" y="83"/>
                  <a:pt x="102" y="0"/>
                  <a:pt x="0" y="0"/>
                </a:cubicBezTo>
              </a:path>
            </a:pathLst>
          </a:custGeom>
          <a:noFill/>
          <a:ln w="6350" cap="flat" cmpd="sng">
            <a:solidFill>
              <a:srgbClr val="8CC344"/>
            </a:solidFill>
            <a:prstDash val="dash"/>
            <a:round/>
            <a:head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>
              <a:solidFill>
                <a:srgbClr val="004C40"/>
              </a:solidFill>
            </a:endParaRPr>
          </a:p>
        </p:txBody>
      </p:sp>
      <p:sp>
        <p:nvSpPr>
          <p:cNvPr id="24" name="Oval 4"/>
          <p:cNvSpPr>
            <a:spLocks noChangeArrowheads="1"/>
          </p:cNvSpPr>
          <p:nvPr/>
        </p:nvSpPr>
        <p:spPr bwMode="auto">
          <a:xfrm>
            <a:off x="6652203" y="2479311"/>
            <a:ext cx="1447627" cy="1454724"/>
          </a:xfrm>
          <a:prstGeom prst="ellipse">
            <a:avLst/>
          </a:prstGeom>
          <a:solidFill>
            <a:srgbClr val="8CC344"/>
          </a:solidFill>
          <a:ln>
            <a:noFill/>
          </a:ln>
        </p:spPr>
        <p:txBody>
          <a:bodyPr/>
          <a:lstStyle/>
          <a:p>
            <a:endParaRPr lang="zh-CN" altLang="en-US">
              <a:solidFill>
                <a:srgbClr val="004C40"/>
              </a:solidFill>
            </a:endParaRPr>
          </a:p>
        </p:txBody>
      </p:sp>
      <p:sp>
        <p:nvSpPr>
          <p:cNvPr id="25" name="Freeform 5"/>
          <p:cNvSpPr/>
          <p:nvPr/>
        </p:nvSpPr>
        <p:spPr bwMode="auto">
          <a:xfrm>
            <a:off x="7390209" y="2171809"/>
            <a:ext cx="1026585" cy="1033682"/>
          </a:xfrm>
          <a:custGeom>
            <a:avLst/>
            <a:gdLst>
              <a:gd name="T0" fmla="*/ 184 w 184"/>
              <a:gd name="T1" fmla="*/ 185 h 185"/>
              <a:gd name="T2" fmla="*/ 0 w 184"/>
              <a:gd name="T3" fmla="*/ 0 h 185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84" h="185">
                <a:moveTo>
                  <a:pt x="184" y="185"/>
                </a:moveTo>
                <a:cubicBezTo>
                  <a:pt x="184" y="83"/>
                  <a:pt x="101" y="0"/>
                  <a:pt x="0" y="0"/>
                </a:cubicBezTo>
              </a:path>
            </a:pathLst>
          </a:custGeom>
          <a:noFill/>
          <a:ln w="6350" cap="flat" cmpd="sng">
            <a:solidFill>
              <a:srgbClr val="8CC344"/>
            </a:solidFill>
            <a:prstDash val="dash"/>
            <a:round/>
            <a:head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>
              <a:solidFill>
                <a:srgbClr val="004C40"/>
              </a:solidFill>
            </a:endParaRPr>
          </a:p>
        </p:txBody>
      </p:sp>
      <p:sp>
        <p:nvSpPr>
          <p:cNvPr id="26" name="Oval 6"/>
          <p:cNvSpPr>
            <a:spLocks noChangeArrowheads="1"/>
          </p:cNvSpPr>
          <p:nvPr/>
        </p:nvSpPr>
        <p:spPr bwMode="auto">
          <a:xfrm>
            <a:off x="3913066" y="4016824"/>
            <a:ext cx="1452358" cy="1452358"/>
          </a:xfrm>
          <a:prstGeom prst="ellipse">
            <a:avLst/>
          </a:prstGeom>
          <a:solidFill>
            <a:srgbClr val="004C40"/>
          </a:solidFill>
          <a:ln>
            <a:noFill/>
          </a:ln>
        </p:spPr>
        <p:txBody>
          <a:bodyPr/>
          <a:lstStyle/>
          <a:p>
            <a:endParaRPr lang="zh-CN" altLang="en-US">
              <a:solidFill>
                <a:srgbClr val="004C40"/>
              </a:solidFill>
            </a:endParaRPr>
          </a:p>
        </p:txBody>
      </p:sp>
      <p:sp>
        <p:nvSpPr>
          <p:cNvPr id="27" name="Freeform 7"/>
          <p:cNvSpPr/>
          <p:nvPr/>
        </p:nvSpPr>
        <p:spPr bwMode="auto">
          <a:xfrm>
            <a:off x="4648707" y="4743003"/>
            <a:ext cx="1033681" cy="1033681"/>
          </a:xfrm>
          <a:custGeom>
            <a:avLst/>
            <a:gdLst>
              <a:gd name="T0" fmla="*/ 0 w 185"/>
              <a:gd name="T1" fmla="*/ 185 h 185"/>
              <a:gd name="T2" fmla="*/ 185 w 185"/>
              <a:gd name="T3" fmla="*/ 0 h 185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85" h="185">
                <a:moveTo>
                  <a:pt x="0" y="185"/>
                </a:moveTo>
                <a:cubicBezTo>
                  <a:pt x="102" y="185"/>
                  <a:pt x="185" y="102"/>
                  <a:pt x="185" y="0"/>
                </a:cubicBezTo>
              </a:path>
            </a:pathLst>
          </a:custGeom>
          <a:noFill/>
          <a:ln w="6350" cap="flat" cmpd="sng">
            <a:solidFill>
              <a:srgbClr val="004C40"/>
            </a:solidFill>
            <a:prstDash val="dash"/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>
              <a:solidFill>
                <a:srgbClr val="004C40"/>
              </a:solidFill>
            </a:endParaRPr>
          </a:p>
        </p:txBody>
      </p:sp>
      <p:sp>
        <p:nvSpPr>
          <p:cNvPr id="28" name="Oval 8"/>
          <p:cNvSpPr>
            <a:spLocks noChangeArrowheads="1"/>
          </p:cNvSpPr>
          <p:nvPr/>
        </p:nvSpPr>
        <p:spPr bwMode="auto">
          <a:xfrm>
            <a:off x="9296725" y="4016824"/>
            <a:ext cx="1454724" cy="1452358"/>
          </a:xfrm>
          <a:prstGeom prst="ellipse">
            <a:avLst/>
          </a:prstGeom>
          <a:solidFill>
            <a:srgbClr val="004C40"/>
          </a:solidFill>
          <a:ln>
            <a:noFill/>
          </a:ln>
        </p:spPr>
        <p:txBody>
          <a:bodyPr/>
          <a:lstStyle/>
          <a:p>
            <a:endParaRPr lang="zh-CN" altLang="en-US">
              <a:solidFill>
                <a:srgbClr val="004C40"/>
              </a:solidFill>
            </a:endParaRPr>
          </a:p>
        </p:txBody>
      </p:sp>
      <p:sp>
        <p:nvSpPr>
          <p:cNvPr id="29" name="Freeform 9"/>
          <p:cNvSpPr/>
          <p:nvPr/>
        </p:nvSpPr>
        <p:spPr bwMode="auto">
          <a:xfrm>
            <a:off x="10022904" y="4743003"/>
            <a:ext cx="1028950" cy="1033681"/>
          </a:xfrm>
          <a:custGeom>
            <a:avLst/>
            <a:gdLst>
              <a:gd name="T0" fmla="*/ 0 w 184"/>
              <a:gd name="T1" fmla="*/ 185 h 185"/>
              <a:gd name="T2" fmla="*/ 184 w 184"/>
              <a:gd name="T3" fmla="*/ 0 h 185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84" h="185">
                <a:moveTo>
                  <a:pt x="0" y="185"/>
                </a:moveTo>
                <a:cubicBezTo>
                  <a:pt x="102" y="185"/>
                  <a:pt x="184" y="102"/>
                  <a:pt x="184" y="0"/>
                </a:cubicBezTo>
              </a:path>
            </a:pathLst>
          </a:custGeom>
          <a:noFill/>
          <a:ln w="6350" cap="flat" cmpd="sng">
            <a:solidFill>
              <a:srgbClr val="004C40"/>
            </a:solidFill>
            <a:prstDash val="dash"/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>
              <a:solidFill>
                <a:srgbClr val="004C40"/>
              </a:solidFill>
            </a:endParaRPr>
          </a:p>
        </p:txBody>
      </p:sp>
      <p:sp>
        <p:nvSpPr>
          <p:cNvPr id="30" name="Freeform 10"/>
          <p:cNvSpPr>
            <a:spLocks noEditPoints="1"/>
          </p:cNvSpPr>
          <p:nvPr/>
        </p:nvSpPr>
        <p:spPr bwMode="auto">
          <a:xfrm>
            <a:off x="9743787" y="4463886"/>
            <a:ext cx="560600" cy="558235"/>
          </a:xfrm>
          <a:custGeom>
            <a:avLst/>
            <a:gdLst>
              <a:gd name="T0" fmla="*/ 100 w 100"/>
              <a:gd name="T1" fmla="*/ 56 h 100"/>
              <a:gd name="T2" fmla="*/ 44 w 100"/>
              <a:gd name="T3" fmla="*/ 0 h 100"/>
              <a:gd name="T4" fmla="*/ 40 w 100"/>
              <a:gd name="T5" fmla="*/ 0 h 100"/>
              <a:gd name="T6" fmla="*/ 40 w 100"/>
              <a:gd name="T7" fmla="*/ 11 h 100"/>
              <a:gd name="T8" fmla="*/ 0 w 100"/>
              <a:gd name="T9" fmla="*/ 56 h 100"/>
              <a:gd name="T10" fmla="*/ 44 w 100"/>
              <a:gd name="T11" fmla="*/ 100 h 100"/>
              <a:gd name="T12" fmla="*/ 69 w 100"/>
              <a:gd name="T13" fmla="*/ 93 h 100"/>
              <a:gd name="T14" fmla="*/ 89 w 100"/>
              <a:gd name="T15" fmla="*/ 60 h 100"/>
              <a:gd name="T16" fmla="*/ 100 w 100"/>
              <a:gd name="T17" fmla="*/ 60 h 100"/>
              <a:gd name="T18" fmla="*/ 100 w 100"/>
              <a:gd name="T19" fmla="*/ 56 h 100"/>
              <a:gd name="T20" fmla="*/ 64 w 100"/>
              <a:gd name="T21" fmla="*/ 86 h 100"/>
              <a:gd name="T22" fmla="*/ 44 w 100"/>
              <a:gd name="T23" fmla="*/ 92 h 100"/>
              <a:gd name="T24" fmla="*/ 8 w 100"/>
              <a:gd name="T25" fmla="*/ 56 h 100"/>
              <a:gd name="T26" fmla="*/ 40 w 100"/>
              <a:gd name="T27" fmla="*/ 20 h 100"/>
              <a:gd name="T28" fmla="*/ 40 w 100"/>
              <a:gd name="T29" fmla="*/ 60 h 100"/>
              <a:gd name="T30" fmla="*/ 80 w 100"/>
              <a:gd name="T31" fmla="*/ 60 h 100"/>
              <a:gd name="T32" fmla="*/ 64 w 100"/>
              <a:gd name="T33" fmla="*/ 86 h 100"/>
              <a:gd name="T34" fmla="*/ 49 w 100"/>
              <a:gd name="T35" fmla="*/ 52 h 100"/>
              <a:gd name="T36" fmla="*/ 49 w 100"/>
              <a:gd name="T37" fmla="*/ 9 h 100"/>
              <a:gd name="T38" fmla="*/ 91 w 100"/>
              <a:gd name="T39" fmla="*/ 52 h 100"/>
              <a:gd name="T40" fmla="*/ 49 w 100"/>
              <a:gd name="T41" fmla="*/ 52 h 1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100" h="100">
                <a:moveTo>
                  <a:pt x="100" y="56"/>
                </a:moveTo>
                <a:cubicBezTo>
                  <a:pt x="100" y="25"/>
                  <a:pt x="75" y="0"/>
                  <a:pt x="44" y="0"/>
                </a:cubicBezTo>
                <a:cubicBezTo>
                  <a:pt x="40" y="0"/>
                  <a:pt x="40" y="0"/>
                  <a:pt x="40" y="0"/>
                </a:cubicBezTo>
                <a:cubicBezTo>
                  <a:pt x="40" y="11"/>
                  <a:pt x="40" y="11"/>
                  <a:pt x="40" y="11"/>
                </a:cubicBezTo>
                <a:cubicBezTo>
                  <a:pt x="17" y="14"/>
                  <a:pt x="0" y="33"/>
                  <a:pt x="0" y="56"/>
                </a:cubicBezTo>
                <a:cubicBezTo>
                  <a:pt x="0" y="80"/>
                  <a:pt x="20" y="100"/>
                  <a:pt x="44" y="100"/>
                </a:cubicBezTo>
                <a:cubicBezTo>
                  <a:pt x="53" y="100"/>
                  <a:pt x="62" y="98"/>
                  <a:pt x="69" y="93"/>
                </a:cubicBezTo>
                <a:cubicBezTo>
                  <a:pt x="80" y="85"/>
                  <a:pt x="87" y="73"/>
                  <a:pt x="89" y="60"/>
                </a:cubicBezTo>
                <a:cubicBezTo>
                  <a:pt x="100" y="60"/>
                  <a:pt x="100" y="60"/>
                  <a:pt x="100" y="60"/>
                </a:cubicBezTo>
                <a:lnTo>
                  <a:pt x="100" y="56"/>
                </a:lnTo>
                <a:close/>
                <a:moveTo>
                  <a:pt x="64" y="86"/>
                </a:moveTo>
                <a:cubicBezTo>
                  <a:pt x="59" y="90"/>
                  <a:pt x="52" y="92"/>
                  <a:pt x="44" y="92"/>
                </a:cubicBezTo>
                <a:cubicBezTo>
                  <a:pt x="25" y="92"/>
                  <a:pt x="8" y="76"/>
                  <a:pt x="8" y="56"/>
                </a:cubicBezTo>
                <a:cubicBezTo>
                  <a:pt x="8" y="37"/>
                  <a:pt x="22" y="22"/>
                  <a:pt x="40" y="20"/>
                </a:cubicBezTo>
                <a:cubicBezTo>
                  <a:pt x="40" y="60"/>
                  <a:pt x="40" y="60"/>
                  <a:pt x="40" y="60"/>
                </a:cubicBezTo>
                <a:cubicBezTo>
                  <a:pt x="80" y="60"/>
                  <a:pt x="80" y="60"/>
                  <a:pt x="80" y="60"/>
                </a:cubicBezTo>
                <a:cubicBezTo>
                  <a:pt x="79" y="70"/>
                  <a:pt x="73" y="80"/>
                  <a:pt x="64" y="86"/>
                </a:cubicBezTo>
                <a:moveTo>
                  <a:pt x="49" y="52"/>
                </a:moveTo>
                <a:cubicBezTo>
                  <a:pt x="49" y="9"/>
                  <a:pt x="49" y="9"/>
                  <a:pt x="49" y="9"/>
                </a:cubicBezTo>
                <a:cubicBezTo>
                  <a:pt x="71" y="11"/>
                  <a:pt x="89" y="29"/>
                  <a:pt x="91" y="52"/>
                </a:cubicBezTo>
                <a:lnTo>
                  <a:pt x="49" y="5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zh-CN" altLang="en-US">
              <a:solidFill>
                <a:srgbClr val="004C40"/>
              </a:solidFill>
            </a:endParaRPr>
          </a:p>
        </p:txBody>
      </p:sp>
      <p:grpSp>
        <p:nvGrpSpPr>
          <p:cNvPr id="3" name="Group 11"/>
          <p:cNvGrpSpPr/>
          <p:nvPr/>
        </p:nvGrpSpPr>
        <p:grpSpPr bwMode="auto">
          <a:xfrm>
            <a:off x="4369590" y="4497001"/>
            <a:ext cx="558235" cy="492004"/>
            <a:chOff x="0" y="0"/>
            <a:chExt cx="236" cy="208"/>
          </a:xfrm>
        </p:grpSpPr>
        <p:sp>
          <p:nvSpPr>
            <p:cNvPr id="32" name="Freeform 12"/>
            <p:cNvSpPr>
              <a:spLocks noEditPoints="1"/>
            </p:cNvSpPr>
            <p:nvPr/>
          </p:nvSpPr>
          <p:spPr bwMode="auto">
            <a:xfrm>
              <a:off x="0" y="45"/>
              <a:ext cx="193" cy="163"/>
            </a:xfrm>
            <a:custGeom>
              <a:avLst/>
              <a:gdLst>
                <a:gd name="T0" fmla="*/ 77 w 82"/>
                <a:gd name="T1" fmla="*/ 0 h 69"/>
                <a:gd name="T2" fmla="*/ 4 w 82"/>
                <a:gd name="T3" fmla="*/ 0 h 69"/>
                <a:gd name="T4" fmla="*/ 0 w 82"/>
                <a:gd name="T5" fmla="*/ 4 h 69"/>
                <a:gd name="T6" fmla="*/ 0 w 82"/>
                <a:gd name="T7" fmla="*/ 65 h 69"/>
                <a:gd name="T8" fmla="*/ 4 w 82"/>
                <a:gd name="T9" fmla="*/ 69 h 69"/>
                <a:gd name="T10" fmla="*/ 77 w 82"/>
                <a:gd name="T11" fmla="*/ 69 h 69"/>
                <a:gd name="T12" fmla="*/ 82 w 82"/>
                <a:gd name="T13" fmla="*/ 65 h 69"/>
                <a:gd name="T14" fmla="*/ 82 w 82"/>
                <a:gd name="T15" fmla="*/ 40 h 69"/>
                <a:gd name="T16" fmla="*/ 82 w 82"/>
                <a:gd name="T17" fmla="*/ 29 h 69"/>
                <a:gd name="T18" fmla="*/ 82 w 82"/>
                <a:gd name="T19" fmla="*/ 4 h 69"/>
                <a:gd name="T20" fmla="*/ 77 w 82"/>
                <a:gd name="T21" fmla="*/ 0 h 69"/>
                <a:gd name="T22" fmla="*/ 9 w 82"/>
                <a:gd name="T23" fmla="*/ 61 h 69"/>
                <a:gd name="T24" fmla="*/ 9 w 82"/>
                <a:gd name="T25" fmla="*/ 9 h 69"/>
                <a:gd name="T26" fmla="*/ 73 w 82"/>
                <a:gd name="T27" fmla="*/ 9 h 69"/>
                <a:gd name="T28" fmla="*/ 73 w 82"/>
                <a:gd name="T29" fmla="*/ 25 h 69"/>
                <a:gd name="T30" fmla="*/ 64 w 82"/>
                <a:gd name="T31" fmla="*/ 25 h 69"/>
                <a:gd name="T32" fmla="*/ 55 w 82"/>
                <a:gd name="T33" fmla="*/ 35 h 69"/>
                <a:gd name="T34" fmla="*/ 64 w 82"/>
                <a:gd name="T35" fmla="*/ 44 h 69"/>
                <a:gd name="T36" fmla="*/ 73 w 82"/>
                <a:gd name="T37" fmla="*/ 44 h 69"/>
                <a:gd name="T38" fmla="*/ 73 w 82"/>
                <a:gd name="T39" fmla="*/ 61 h 69"/>
                <a:gd name="T40" fmla="*/ 9 w 82"/>
                <a:gd name="T41" fmla="*/ 61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82" h="69">
                  <a:moveTo>
                    <a:pt x="77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0" y="67"/>
                    <a:pt x="2" y="69"/>
                    <a:pt x="4" y="69"/>
                  </a:cubicBezTo>
                  <a:cubicBezTo>
                    <a:pt x="77" y="69"/>
                    <a:pt x="77" y="69"/>
                    <a:pt x="77" y="69"/>
                  </a:cubicBezTo>
                  <a:cubicBezTo>
                    <a:pt x="80" y="69"/>
                    <a:pt x="82" y="67"/>
                    <a:pt x="82" y="65"/>
                  </a:cubicBezTo>
                  <a:cubicBezTo>
                    <a:pt x="82" y="40"/>
                    <a:pt x="82" y="40"/>
                    <a:pt x="82" y="40"/>
                  </a:cubicBezTo>
                  <a:cubicBezTo>
                    <a:pt x="82" y="29"/>
                    <a:pt x="82" y="29"/>
                    <a:pt x="82" y="29"/>
                  </a:cubicBezTo>
                  <a:cubicBezTo>
                    <a:pt x="82" y="4"/>
                    <a:pt x="82" y="4"/>
                    <a:pt x="82" y="4"/>
                  </a:cubicBezTo>
                  <a:cubicBezTo>
                    <a:pt x="82" y="2"/>
                    <a:pt x="80" y="0"/>
                    <a:pt x="77" y="0"/>
                  </a:cubicBezTo>
                  <a:moveTo>
                    <a:pt x="9" y="61"/>
                  </a:moveTo>
                  <a:cubicBezTo>
                    <a:pt x="9" y="9"/>
                    <a:pt x="9" y="9"/>
                    <a:pt x="9" y="9"/>
                  </a:cubicBezTo>
                  <a:cubicBezTo>
                    <a:pt x="73" y="9"/>
                    <a:pt x="73" y="9"/>
                    <a:pt x="73" y="9"/>
                  </a:cubicBezTo>
                  <a:cubicBezTo>
                    <a:pt x="73" y="25"/>
                    <a:pt x="73" y="25"/>
                    <a:pt x="73" y="25"/>
                  </a:cubicBezTo>
                  <a:cubicBezTo>
                    <a:pt x="64" y="25"/>
                    <a:pt x="64" y="25"/>
                    <a:pt x="64" y="25"/>
                  </a:cubicBezTo>
                  <a:cubicBezTo>
                    <a:pt x="59" y="25"/>
                    <a:pt x="55" y="29"/>
                    <a:pt x="55" y="35"/>
                  </a:cubicBezTo>
                  <a:cubicBezTo>
                    <a:pt x="55" y="40"/>
                    <a:pt x="59" y="44"/>
                    <a:pt x="64" y="44"/>
                  </a:cubicBezTo>
                  <a:cubicBezTo>
                    <a:pt x="73" y="44"/>
                    <a:pt x="73" y="44"/>
                    <a:pt x="73" y="44"/>
                  </a:cubicBezTo>
                  <a:cubicBezTo>
                    <a:pt x="73" y="61"/>
                    <a:pt x="73" y="61"/>
                    <a:pt x="73" y="61"/>
                  </a:cubicBezTo>
                  <a:lnTo>
                    <a:pt x="9" y="6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4C40"/>
                </a:solidFill>
              </a:endParaRPr>
            </a:p>
          </p:txBody>
        </p:sp>
        <p:sp>
          <p:nvSpPr>
            <p:cNvPr id="33" name="Freeform 13"/>
            <p:cNvSpPr/>
            <p:nvPr/>
          </p:nvSpPr>
          <p:spPr bwMode="auto">
            <a:xfrm>
              <a:off x="44" y="0"/>
              <a:ext cx="192" cy="165"/>
            </a:xfrm>
            <a:custGeom>
              <a:avLst/>
              <a:gdLst>
                <a:gd name="T0" fmla="*/ 77 w 81"/>
                <a:gd name="T1" fmla="*/ 0 h 70"/>
                <a:gd name="T2" fmla="*/ 4 w 81"/>
                <a:gd name="T3" fmla="*/ 0 h 70"/>
                <a:gd name="T4" fmla="*/ 0 w 81"/>
                <a:gd name="T5" fmla="*/ 4 h 70"/>
                <a:gd name="T6" fmla="*/ 4 w 81"/>
                <a:gd name="T7" fmla="*/ 9 h 70"/>
                <a:gd name="T8" fmla="*/ 73 w 81"/>
                <a:gd name="T9" fmla="*/ 9 h 70"/>
                <a:gd name="T10" fmla="*/ 73 w 81"/>
                <a:gd name="T11" fmla="*/ 65 h 70"/>
                <a:gd name="T12" fmla="*/ 77 w 81"/>
                <a:gd name="T13" fmla="*/ 70 h 70"/>
                <a:gd name="T14" fmla="*/ 81 w 81"/>
                <a:gd name="T15" fmla="*/ 65 h 70"/>
                <a:gd name="T16" fmla="*/ 81 w 81"/>
                <a:gd name="T17" fmla="*/ 4 h 70"/>
                <a:gd name="T18" fmla="*/ 77 w 81"/>
                <a:gd name="T1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1" h="70">
                  <a:moveTo>
                    <a:pt x="77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7"/>
                    <a:pt x="2" y="9"/>
                    <a:pt x="4" y="9"/>
                  </a:cubicBezTo>
                  <a:cubicBezTo>
                    <a:pt x="73" y="9"/>
                    <a:pt x="73" y="9"/>
                    <a:pt x="73" y="9"/>
                  </a:cubicBezTo>
                  <a:cubicBezTo>
                    <a:pt x="73" y="65"/>
                    <a:pt x="73" y="65"/>
                    <a:pt x="73" y="65"/>
                  </a:cubicBezTo>
                  <a:cubicBezTo>
                    <a:pt x="73" y="68"/>
                    <a:pt x="75" y="70"/>
                    <a:pt x="77" y="70"/>
                  </a:cubicBezTo>
                  <a:cubicBezTo>
                    <a:pt x="79" y="70"/>
                    <a:pt x="81" y="68"/>
                    <a:pt x="81" y="65"/>
                  </a:cubicBezTo>
                  <a:cubicBezTo>
                    <a:pt x="81" y="4"/>
                    <a:pt x="81" y="4"/>
                    <a:pt x="81" y="4"/>
                  </a:cubicBezTo>
                  <a:cubicBezTo>
                    <a:pt x="81" y="2"/>
                    <a:pt x="79" y="0"/>
                    <a:pt x="77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4C40"/>
                </a:solidFill>
              </a:endParaRPr>
            </a:p>
          </p:txBody>
        </p:sp>
      </p:grpSp>
      <p:grpSp>
        <p:nvGrpSpPr>
          <p:cNvPr id="4" name="Group 14"/>
          <p:cNvGrpSpPr/>
          <p:nvPr/>
        </p:nvGrpSpPr>
        <p:grpSpPr bwMode="auto">
          <a:xfrm>
            <a:off x="7103996" y="2926373"/>
            <a:ext cx="565331" cy="560600"/>
            <a:chOff x="0" y="0"/>
            <a:chExt cx="239" cy="237"/>
          </a:xfrm>
          <a:solidFill>
            <a:schemeClr val="bg1"/>
          </a:solidFill>
        </p:grpSpPr>
        <p:sp>
          <p:nvSpPr>
            <p:cNvPr id="35" name="Freeform 15"/>
            <p:cNvSpPr/>
            <p:nvPr/>
          </p:nvSpPr>
          <p:spPr bwMode="auto">
            <a:xfrm>
              <a:off x="0" y="22"/>
              <a:ext cx="217" cy="215"/>
            </a:xfrm>
            <a:custGeom>
              <a:avLst/>
              <a:gdLst>
                <a:gd name="T0" fmla="*/ 87 w 92"/>
                <a:gd name="T1" fmla="*/ 41 h 91"/>
                <a:gd name="T2" fmla="*/ 83 w 92"/>
                <a:gd name="T3" fmla="*/ 45 h 91"/>
                <a:gd name="T4" fmla="*/ 83 w 92"/>
                <a:gd name="T5" fmla="*/ 67 h 91"/>
                <a:gd name="T6" fmla="*/ 73 w 92"/>
                <a:gd name="T7" fmla="*/ 81 h 91"/>
                <a:gd name="T8" fmla="*/ 68 w 92"/>
                <a:gd name="T9" fmla="*/ 82 h 91"/>
                <a:gd name="T10" fmla="*/ 24 w 92"/>
                <a:gd name="T11" fmla="*/ 82 h 91"/>
                <a:gd name="T12" fmla="*/ 9 w 92"/>
                <a:gd name="T13" fmla="*/ 67 h 91"/>
                <a:gd name="T14" fmla="*/ 9 w 92"/>
                <a:gd name="T15" fmla="*/ 24 h 91"/>
                <a:gd name="T16" fmla="*/ 24 w 92"/>
                <a:gd name="T17" fmla="*/ 8 h 91"/>
                <a:gd name="T18" fmla="*/ 46 w 92"/>
                <a:gd name="T19" fmla="*/ 8 h 91"/>
                <a:gd name="T20" fmla="*/ 50 w 92"/>
                <a:gd name="T21" fmla="*/ 4 h 91"/>
                <a:gd name="T22" fmla="*/ 46 w 92"/>
                <a:gd name="T23" fmla="*/ 0 h 91"/>
                <a:gd name="T24" fmla="*/ 24 w 92"/>
                <a:gd name="T25" fmla="*/ 0 h 91"/>
                <a:gd name="T26" fmla="*/ 0 w 92"/>
                <a:gd name="T27" fmla="*/ 24 h 91"/>
                <a:gd name="T28" fmla="*/ 0 w 92"/>
                <a:gd name="T29" fmla="*/ 67 h 91"/>
                <a:gd name="T30" fmla="*/ 24 w 92"/>
                <a:gd name="T31" fmla="*/ 91 h 91"/>
                <a:gd name="T32" fmla="*/ 68 w 92"/>
                <a:gd name="T33" fmla="*/ 91 h 91"/>
                <a:gd name="T34" fmla="*/ 76 w 92"/>
                <a:gd name="T35" fmla="*/ 89 h 91"/>
                <a:gd name="T36" fmla="*/ 92 w 92"/>
                <a:gd name="T37" fmla="*/ 67 h 91"/>
                <a:gd name="T38" fmla="*/ 92 w 92"/>
                <a:gd name="T39" fmla="*/ 45 h 91"/>
                <a:gd name="T40" fmla="*/ 87 w 92"/>
                <a:gd name="T41" fmla="*/ 41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2" h="91">
                  <a:moveTo>
                    <a:pt x="87" y="41"/>
                  </a:moveTo>
                  <a:cubicBezTo>
                    <a:pt x="85" y="41"/>
                    <a:pt x="83" y="43"/>
                    <a:pt x="83" y="45"/>
                  </a:cubicBezTo>
                  <a:cubicBezTo>
                    <a:pt x="83" y="67"/>
                    <a:pt x="83" y="67"/>
                    <a:pt x="83" y="67"/>
                  </a:cubicBezTo>
                  <a:cubicBezTo>
                    <a:pt x="83" y="73"/>
                    <a:pt x="79" y="79"/>
                    <a:pt x="73" y="81"/>
                  </a:cubicBezTo>
                  <a:cubicBezTo>
                    <a:pt x="71" y="82"/>
                    <a:pt x="70" y="82"/>
                    <a:pt x="68" y="82"/>
                  </a:cubicBezTo>
                  <a:cubicBezTo>
                    <a:pt x="24" y="82"/>
                    <a:pt x="24" y="82"/>
                    <a:pt x="24" y="82"/>
                  </a:cubicBezTo>
                  <a:cubicBezTo>
                    <a:pt x="16" y="82"/>
                    <a:pt x="9" y="75"/>
                    <a:pt x="9" y="67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9" y="15"/>
                    <a:pt x="16" y="8"/>
                    <a:pt x="24" y="8"/>
                  </a:cubicBezTo>
                  <a:cubicBezTo>
                    <a:pt x="46" y="8"/>
                    <a:pt x="46" y="8"/>
                    <a:pt x="46" y="8"/>
                  </a:cubicBezTo>
                  <a:cubicBezTo>
                    <a:pt x="48" y="8"/>
                    <a:pt x="50" y="6"/>
                    <a:pt x="50" y="4"/>
                  </a:cubicBezTo>
                  <a:cubicBezTo>
                    <a:pt x="50" y="2"/>
                    <a:pt x="48" y="0"/>
                    <a:pt x="46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11" y="0"/>
                    <a:pt x="0" y="10"/>
                    <a:pt x="0" y="24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0" y="80"/>
                    <a:pt x="11" y="91"/>
                    <a:pt x="24" y="91"/>
                  </a:cubicBezTo>
                  <a:cubicBezTo>
                    <a:pt x="68" y="91"/>
                    <a:pt x="68" y="91"/>
                    <a:pt x="68" y="91"/>
                  </a:cubicBezTo>
                  <a:cubicBezTo>
                    <a:pt x="71" y="91"/>
                    <a:pt x="74" y="90"/>
                    <a:pt x="76" y="89"/>
                  </a:cubicBezTo>
                  <a:cubicBezTo>
                    <a:pt x="85" y="86"/>
                    <a:pt x="92" y="77"/>
                    <a:pt x="92" y="67"/>
                  </a:cubicBezTo>
                  <a:cubicBezTo>
                    <a:pt x="92" y="45"/>
                    <a:pt x="92" y="45"/>
                    <a:pt x="92" y="45"/>
                  </a:cubicBezTo>
                  <a:cubicBezTo>
                    <a:pt x="92" y="43"/>
                    <a:pt x="90" y="41"/>
                    <a:pt x="87" y="41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4C40"/>
                </a:solidFill>
              </a:endParaRPr>
            </a:p>
          </p:txBody>
        </p:sp>
        <p:sp>
          <p:nvSpPr>
            <p:cNvPr id="36" name="Freeform 16"/>
            <p:cNvSpPr>
              <a:spLocks noEditPoints="1"/>
            </p:cNvSpPr>
            <p:nvPr/>
          </p:nvSpPr>
          <p:spPr bwMode="auto">
            <a:xfrm>
              <a:off x="135" y="0"/>
              <a:ext cx="104" cy="104"/>
            </a:xfrm>
            <a:custGeom>
              <a:avLst/>
              <a:gdLst>
                <a:gd name="T0" fmla="*/ 22 w 44"/>
                <a:gd name="T1" fmla="*/ 0 h 44"/>
                <a:gd name="T2" fmla="*/ 0 w 44"/>
                <a:gd name="T3" fmla="*/ 22 h 44"/>
                <a:gd name="T4" fmla="*/ 22 w 44"/>
                <a:gd name="T5" fmla="*/ 44 h 44"/>
                <a:gd name="T6" fmla="*/ 44 w 44"/>
                <a:gd name="T7" fmla="*/ 22 h 44"/>
                <a:gd name="T8" fmla="*/ 22 w 44"/>
                <a:gd name="T9" fmla="*/ 0 h 44"/>
                <a:gd name="T10" fmla="*/ 22 w 44"/>
                <a:gd name="T11" fmla="*/ 35 h 44"/>
                <a:gd name="T12" fmla="*/ 8 w 44"/>
                <a:gd name="T13" fmla="*/ 22 h 44"/>
                <a:gd name="T14" fmla="*/ 22 w 44"/>
                <a:gd name="T15" fmla="*/ 8 h 44"/>
                <a:gd name="T16" fmla="*/ 35 w 44"/>
                <a:gd name="T17" fmla="*/ 22 h 44"/>
                <a:gd name="T18" fmla="*/ 22 w 44"/>
                <a:gd name="T19" fmla="*/ 35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4" h="44">
                  <a:moveTo>
                    <a:pt x="22" y="0"/>
                  </a:moveTo>
                  <a:cubicBezTo>
                    <a:pt x="10" y="0"/>
                    <a:pt x="0" y="9"/>
                    <a:pt x="0" y="22"/>
                  </a:cubicBezTo>
                  <a:cubicBezTo>
                    <a:pt x="0" y="34"/>
                    <a:pt x="10" y="44"/>
                    <a:pt x="22" y="44"/>
                  </a:cubicBezTo>
                  <a:cubicBezTo>
                    <a:pt x="34" y="44"/>
                    <a:pt x="44" y="34"/>
                    <a:pt x="44" y="22"/>
                  </a:cubicBezTo>
                  <a:cubicBezTo>
                    <a:pt x="44" y="9"/>
                    <a:pt x="34" y="0"/>
                    <a:pt x="22" y="0"/>
                  </a:cubicBezTo>
                  <a:moveTo>
                    <a:pt x="22" y="35"/>
                  </a:moveTo>
                  <a:cubicBezTo>
                    <a:pt x="14" y="35"/>
                    <a:pt x="8" y="29"/>
                    <a:pt x="8" y="22"/>
                  </a:cubicBezTo>
                  <a:cubicBezTo>
                    <a:pt x="8" y="14"/>
                    <a:pt x="14" y="8"/>
                    <a:pt x="22" y="8"/>
                  </a:cubicBezTo>
                  <a:cubicBezTo>
                    <a:pt x="29" y="8"/>
                    <a:pt x="35" y="14"/>
                    <a:pt x="35" y="22"/>
                  </a:cubicBezTo>
                  <a:cubicBezTo>
                    <a:pt x="35" y="29"/>
                    <a:pt x="29" y="35"/>
                    <a:pt x="22" y="3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4C40"/>
                </a:solidFill>
              </a:endParaRPr>
            </a:p>
          </p:txBody>
        </p:sp>
        <p:sp>
          <p:nvSpPr>
            <p:cNvPr id="37" name="Freeform 17"/>
            <p:cNvSpPr/>
            <p:nvPr/>
          </p:nvSpPr>
          <p:spPr bwMode="auto">
            <a:xfrm>
              <a:off x="80" y="97"/>
              <a:ext cx="57" cy="21"/>
            </a:xfrm>
            <a:custGeom>
              <a:avLst/>
              <a:gdLst>
                <a:gd name="T0" fmla="*/ 0 w 24"/>
                <a:gd name="T1" fmla="*/ 4 h 9"/>
                <a:gd name="T2" fmla="*/ 5 w 24"/>
                <a:gd name="T3" fmla="*/ 9 h 9"/>
                <a:gd name="T4" fmla="*/ 20 w 24"/>
                <a:gd name="T5" fmla="*/ 9 h 9"/>
                <a:gd name="T6" fmla="*/ 24 w 24"/>
                <a:gd name="T7" fmla="*/ 4 h 9"/>
                <a:gd name="T8" fmla="*/ 20 w 24"/>
                <a:gd name="T9" fmla="*/ 0 h 9"/>
                <a:gd name="T10" fmla="*/ 5 w 24"/>
                <a:gd name="T11" fmla="*/ 0 h 9"/>
                <a:gd name="T12" fmla="*/ 0 w 24"/>
                <a:gd name="T13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9">
                  <a:moveTo>
                    <a:pt x="0" y="4"/>
                  </a:moveTo>
                  <a:cubicBezTo>
                    <a:pt x="0" y="7"/>
                    <a:pt x="2" y="9"/>
                    <a:pt x="5" y="9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2" y="9"/>
                    <a:pt x="24" y="7"/>
                    <a:pt x="24" y="4"/>
                  </a:cubicBezTo>
                  <a:cubicBezTo>
                    <a:pt x="24" y="2"/>
                    <a:pt x="22" y="0"/>
                    <a:pt x="20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4C40"/>
                </a:solidFill>
              </a:endParaRPr>
            </a:p>
          </p:txBody>
        </p:sp>
        <p:sp>
          <p:nvSpPr>
            <p:cNvPr id="40" name="Freeform 18"/>
            <p:cNvSpPr/>
            <p:nvPr/>
          </p:nvSpPr>
          <p:spPr bwMode="auto">
            <a:xfrm>
              <a:off x="80" y="140"/>
              <a:ext cx="57" cy="21"/>
            </a:xfrm>
            <a:custGeom>
              <a:avLst/>
              <a:gdLst>
                <a:gd name="T0" fmla="*/ 20 w 24"/>
                <a:gd name="T1" fmla="*/ 0 h 9"/>
                <a:gd name="T2" fmla="*/ 5 w 24"/>
                <a:gd name="T3" fmla="*/ 0 h 9"/>
                <a:gd name="T4" fmla="*/ 0 w 24"/>
                <a:gd name="T5" fmla="*/ 4 h 9"/>
                <a:gd name="T6" fmla="*/ 5 w 24"/>
                <a:gd name="T7" fmla="*/ 9 h 9"/>
                <a:gd name="T8" fmla="*/ 20 w 24"/>
                <a:gd name="T9" fmla="*/ 9 h 9"/>
                <a:gd name="T10" fmla="*/ 24 w 24"/>
                <a:gd name="T11" fmla="*/ 4 h 9"/>
                <a:gd name="T12" fmla="*/ 20 w 24"/>
                <a:gd name="T13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9">
                  <a:moveTo>
                    <a:pt x="20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7"/>
                    <a:pt x="2" y="9"/>
                    <a:pt x="5" y="9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2" y="9"/>
                    <a:pt x="24" y="7"/>
                    <a:pt x="24" y="4"/>
                  </a:cubicBezTo>
                  <a:cubicBezTo>
                    <a:pt x="24" y="2"/>
                    <a:pt x="22" y="0"/>
                    <a:pt x="2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4C40"/>
                </a:solidFill>
              </a:endParaRPr>
            </a:p>
          </p:txBody>
        </p:sp>
      </p:grpSp>
      <p:grpSp>
        <p:nvGrpSpPr>
          <p:cNvPr id="5" name="Group 19"/>
          <p:cNvGrpSpPr/>
          <p:nvPr/>
        </p:nvGrpSpPr>
        <p:grpSpPr bwMode="auto">
          <a:xfrm>
            <a:off x="1814954" y="2942931"/>
            <a:ext cx="558235" cy="560601"/>
            <a:chOff x="0" y="0"/>
            <a:chExt cx="236" cy="237"/>
          </a:xfrm>
          <a:solidFill>
            <a:schemeClr val="bg1"/>
          </a:solidFill>
        </p:grpSpPr>
        <p:sp>
          <p:nvSpPr>
            <p:cNvPr id="42" name="Freeform 20"/>
            <p:cNvSpPr>
              <a:spLocks noEditPoints="1"/>
            </p:cNvSpPr>
            <p:nvPr/>
          </p:nvSpPr>
          <p:spPr bwMode="auto">
            <a:xfrm>
              <a:off x="63" y="64"/>
              <a:ext cx="109" cy="109"/>
            </a:xfrm>
            <a:custGeom>
              <a:avLst/>
              <a:gdLst>
                <a:gd name="T0" fmla="*/ 40 w 46"/>
                <a:gd name="T1" fmla="*/ 1 h 46"/>
                <a:gd name="T2" fmla="*/ 13 w 46"/>
                <a:gd name="T3" fmla="*/ 10 h 46"/>
                <a:gd name="T4" fmla="*/ 13 w 46"/>
                <a:gd name="T5" fmla="*/ 10 h 46"/>
                <a:gd name="T6" fmla="*/ 12 w 46"/>
                <a:gd name="T7" fmla="*/ 11 h 46"/>
                <a:gd name="T8" fmla="*/ 12 w 46"/>
                <a:gd name="T9" fmla="*/ 11 h 46"/>
                <a:gd name="T10" fmla="*/ 11 w 46"/>
                <a:gd name="T11" fmla="*/ 11 h 46"/>
                <a:gd name="T12" fmla="*/ 11 w 46"/>
                <a:gd name="T13" fmla="*/ 12 h 46"/>
                <a:gd name="T14" fmla="*/ 11 w 46"/>
                <a:gd name="T15" fmla="*/ 12 h 46"/>
                <a:gd name="T16" fmla="*/ 10 w 46"/>
                <a:gd name="T17" fmla="*/ 13 h 46"/>
                <a:gd name="T18" fmla="*/ 10 w 46"/>
                <a:gd name="T19" fmla="*/ 13 h 46"/>
                <a:gd name="T20" fmla="*/ 0 w 46"/>
                <a:gd name="T21" fmla="*/ 40 h 46"/>
                <a:gd name="T22" fmla="*/ 1 w 46"/>
                <a:gd name="T23" fmla="*/ 45 h 46"/>
                <a:gd name="T24" fmla="*/ 4 w 46"/>
                <a:gd name="T25" fmla="*/ 46 h 46"/>
                <a:gd name="T26" fmla="*/ 6 w 46"/>
                <a:gd name="T27" fmla="*/ 46 h 46"/>
                <a:gd name="T28" fmla="*/ 33 w 46"/>
                <a:gd name="T29" fmla="*/ 36 h 46"/>
                <a:gd name="T30" fmla="*/ 33 w 46"/>
                <a:gd name="T31" fmla="*/ 36 h 46"/>
                <a:gd name="T32" fmla="*/ 34 w 46"/>
                <a:gd name="T33" fmla="*/ 35 h 46"/>
                <a:gd name="T34" fmla="*/ 34 w 46"/>
                <a:gd name="T35" fmla="*/ 35 h 46"/>
                <a:gd name="T36" fmla="*/ 35 w 46"/>
                <a:gd name="T37" fmla="*/ 35 h 46"/>
                <a:gd name="T38" fmla="*/ 35 w 46"/>
                <a:gd name="T39" fmla="*/ 34 h 46"/>
                <a:gd name="T40" fmla="*/ 35 w 46"/>
                <a:gd name="T41" fmla="*/ 34 h 46"/>
                <a:gd name="T42" fmla="*/ 36 w 46"/>
                <a:gd name="T43" fmla="*/ 33 h 46"/>
                <a:gd name="T44" fmla="*/ 36 w 46"/>
                <a:gd name="T45" fmla="*/ 33 h 46"/>
                <a:gd name="T46" fmla="*/ 45 w 46"/>
                <a:gd name="T47" fmla="*/ 6 h 46"/>
                <a:gd name="T48" fmla="*/ 44 w 46"/>
                <a:gd name="T49" fmla="*/ 2 h 46"/>
                <a:gd name="T50" fmla="*/ 40 w 46"/>
                <a:gd name="T51" fmla="*/ 1 h 46"/>
                <a:gd name="T52" fmla="*/ 12 w 46"/>
                <a:gd name="T53" fmla="*/ 34 h 46"/>
                <a:gd name="T54" fmla="*/ 16 w 46"/>
                <a:gd name="T55" fmla="*/ 22 h 46"/>
                <a:gd name="T56" fmla="*/ 24 w 46"/>
                <a:gd name="T57" fmla="*/ 30 h 46"/>
                <a:gd name="T58" fmla="*/ 12 w 46"/>
                <a:gd name="T59" fmla="*/ 34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46" h="46">
                  <a:moveTo>
                    <a:pt x="40" y="1"/>
                  </a:moveTo>
                  <a:cubicBezTo>
                    <a:pt x="13" y="10"/>
                    <a:pt x="13" y="10"/>
                    <a:pt x="13" y="10"/>
                  </a:cubicBezTo>
                  <a:cubicBezTo>
                    <a:pt x="13" y="10"/>
                    <a:pt x="13" y="10"/>
                    <a:pt x="13" y="10"/>
                  </a:cubicBezTo>
                  <a:cubicBezTo>
                    <a:pt x="12" y="10"/>
                    <a:pt x="12" y="11"/>
                    <a:pt x="12" y="11"/>
                  </a:cubicBezTo>
                  <a:cubicBezTo>
                    <a:pt x="12" y="11"/>
                    <a:pt x="12" y="11"/>
                    <a:pt x="12" y="11"/>
                  </a:cubicBezTo>
                  <a:cubicBezTo>
                    <a:pt x="12" y="11"/>
                    <a:pt x="11" y="11"/>
                    <a:pt x="11" y="11"/>
                  </a:cubicBezTo>
                  <a:cubicBezTo>
                    <a:pt x="11" y="11"/>
                    <a:pt x="11" y="12"/>
                    <a:pt x="11" y="12"/>
                  </a:cubicBezTo>
                  <a:cubicBezTo>
                    <a:pt x="11" y="12"/>
                    <a:pt x="11" y="12"/>
                    <a:pt x="11" y="12"/>
                  </a:cubicBezTo>
                  <a:cubicBezTo>
                    <a:pt x="11" y="12"/>
                    <a:pt x="10" y="12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0" y="42"/>
                    <a:pt x="0" y="43"/>
                    <a:pt x="1" y="45"/>
                  </a:cubicBezTo>
                  <a:cubicBezTo>
                    <a:pt x="2" y="45"/>
                    <a:pt x="3" y="46"/>
                    <a:pt x="4" y="46"/>
                  </a:cubicBezTo>
                  <a:cubicBezTo>
                    <a:pt x="5" y="46"/>
                    <a:pt x="5" y="46"/>
                    <a:pt x="6" y="46"/>
                  </a:cubicBezTo>
                  <a:cubicBezTo>
                    <a:pt x="33" y="36"/>
                    <a:pt x="33" y="36"/>
                    <a:pt x="33" y="36"/>
                  </a:cubicBezTo>
                  <a:cubicBezTo>
                    <a:pt x="33" y="36"/>
                    <a:pt x="33" y="36"/>
                    <a:pt x="33" y="36"/>
                  </a:cubicBezTo>
                  <a:cubicBezTo>
                    <a:pt x="34" y="36"/>
                    <a:pt x="34" y="35"/>
                    <a:pt x="34" y="35"/>
                  </a:cubicBezTo>
                  <a:cubicBezTo>
                    <a:pt x="34" y="35"/>
                    <a:pt x="34" y="35"/>
                    <a:pt x="34" y="35"/>
                  </a:cubicBezTo>
                  <a:cubicBezTo>
                    <a:pt x="34" y="35"/>
                    <a:pt x="35" y="35"/>
                    <a:pt x="35" y="35"/>
                  </a:cubicBezTo>
                  <a:cubicBezTo>
                    <a:pt x="35" y="35"/>
                    <a:pt x="35" y="34"/>
                    <a:pt x="35" y="34"/>
                  </a:cubicBezTo>
                  <a:cubicBezTo>
                    <a:pt x="35" y="34"/>
                    <a:pt x="35" y="34"/>
                    <a:pt x="35" y="34"/>
                  </a:cubicBezTo>
                  <a:cubicBezTo>
                    <a:pt x="35" y="34"/>
                    <a:pt x="35" y="34"/>
                    <a:pt x="36" y="33"/>
                  </a:cubicBezTo>
                  <a:cubicBezTo>
                    <a:pt x="36" y="33"/>
                    <a:pt x="36" y="33"/>
                    <a:pt x="36" y="33"/>
                  </a:cubicBezTo>
                  <a:cubicBezTo>
                    <a:pt x="45" y="6"/>
                    <a:pt x="45" y="6"/>
                    <a:pt x="45" y="6"/>
                  </a:cubicBezTo>
                  <a:cubicBezTo>
                    <a:pt x="46" y="4"/>
                    <a:pt x="46" y="3"/>
                    <a:pt x="44" y="2"/>
                  </a:cubicBezTo>
                  <a:cubicBezTo>
                    <a:pt x="43" y="0"/>
                    <a:pt x="42" y="0"/>
                    <a:pt x="40" y="1"/>
                  </a:cubicBezTo>
                  <a:moveTo>
                    <a:pt x="12" y="34"/>
                  </a:moveTo>
                  <a:cubicBezTo>
                    <a:pt x="16" y="22"/>
                    <a:pt x="16" y="22"/>
                    <a:pt x="16" y="22"/>
                  </a:cubicBezTo>
                  <a:cubicBezTo>
                    <a:pt x="24" y="30"/>
                    <a:pt x="24" y="30"/>
                    <a:pt x="24" y="30"/>
                  </a:cubicBezTo>
                  <a:lnTo>
                    <a:pt x="12" y="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4C40"/>
                </a:solidFill>
              </a:endParaRPr>
            </a:p>
          </p:txBody>
        </p:sp>
        <p:sp>
          <p:nvSpPr>
            <p:cNvPr id="43" name="Freeform 21"/>
            <p:cNvSpPr>
              <a:spLocks noEditPoints="1"/>
            </p:cNvSpPr>
            <p:nvPr/>
          </p:nvSpPr>
          <p:spPr bwMode="auto">
            <a:xfrm>
              <a:off x="0" y="0"/>
              <a:ext cx="236" cy="237"/>
            </a:xfrm>
            <a:custGeom>
              <a:avLst/>
              <a:gdLst>
                <a:gd name="T0" fmla="*/ 81 w 100"/>
                <a:gd name="T1" fmla="*/ 0 h 100"/>
                <a:gd name="T2" fmla="*/ 18 w 100"/>
                <a:gd name="T3" fmla="*/ 0 h 100"/>
                <a:gd name="T4" fmla="*/ 0 w 100"/>
                <a:gd name="T5" fmla="*/ 18 h 100"/>
                <a:gd name="T6" fmla="*/ 0 w 100"/>
                <a:gd name="T7" fmla="*/ 82 h 100"/>
                <a:gd name="T8" fmla="*/ 18 w 100"/>
                <a:gd name="T9" fmla="*/ 100 h 100"/>
                <a:gd name="T10" fmla="*/ 81 w 100"/>
                <a:gd name="T11" fmla="*/ 100 h 100"/>
                <a:gd name="T12" fmla="*/ 85 w 100"/>
                <a:gd name="T13" fmla="*/ 100 h 100"/>
                <a:gd name="T14" fmla="*/ 100 w 100"/>
                <a:gd name="T15" fmla="*/ 82 h 100"/>
                <a:gd name="T16" fmla="*/ 100 w 100"/>
                <a:gd name="T17" fmla="*/ 18 h 100"/>
                <a:gd name="T18" fmla="*/ 81 w 100"/>
                <a:gd name="T19" fmla="*/ 0 h 100"/>
                <a:gd name="T20" fmla="*/ 92 w 100"/>
                <a:gd name="T21" fmla="*/ 82 h 100"/>
                <a:gd name="T22" fmla="*/ 84 w 100"/>
                <a:gd name="T23" fmla="*/ 91 h 100"/>
                <a:gd name="T24" fmla="*/ 81 w 100"/>
                <a:gd name="T25" fmla="*/ 92 h 100"/>
                <a:gd name="T26" fmla="*/ 18 w 100"/>
                <a:gd name="T27" fmla="*/ 92 h 100"/>
                <a:gd name="T28" fmla="*/ 8 w 100"/>
                <a:gd name="T29" fmla="*/ 82 h 100"/>
                <a:gd name="T30" fmla="*/ 8 w 100"/>
                <a:gd name="T31" fmla="*/ 18 h 100"/>
                <a:gd name="T32" fmla="*/ 18 w 100"/>
                <a:gd name="T33" fmla="*/ 8 h 100"/>
                <a:gd name="T34" fmla="*/ 81 w 100"/>
                <a:gd name="T35" fmla="*/ 8 h 100"/>
                <a:gd name="T36" fmla="*/ 92 w 100"/>
                <a:gd name="T37" fmla="*/ 18 h 100"/>
                <a:gd name="T38" fmla="*/ 92 w 100"/>
                <a:gd name="T39" fmla="*/ 82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00" h="100">
                  <a:moveTo>
                    <a:pt x="81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8" y="0"/>
                    <a:pt x="0" y="8"/>
                    <a:pt x="0" y="18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92"/>
                    <a:pt x="8" y="100"/>
                    <a:pt x="18" y="100"/>
                  </a:cubicBezTo>
                  <a:cubicBezTo>
                    <a:pt x="81" y="100"/>
                    <a:pt x="81" y="100"/>
                    <a:pt x="81" y="100"/>
                  </a:cubicBezTo>
                  <a:cubicBezTo>
                    <a:pt x="83" y="100"/>
                    <a:pt x="84" y="100"/>
                    <a:pt x="85" y="100"/>
                  </a:cubicBezTo>
                  <a:cubicBezTo>
                    <a:pt x="94" y="98"/>
                    <a:pt x="100" y="90"/>
                    <a:pt x="100" y="82"/>
                  </a:cubicBezTo>
                  <a:cubicBezTo>
                    <a:pt x="100" y="18"/>
                    <a:pt x="100" y="18"/>
                    <a:pt x="100" y="18"/>
                  </a:cubicBezTo>
                  <a:cubicBezTo>
                    <a:pt x="100" y="8"/>
                    <a:pt x="92" y="0"/>
                    <a:pt x="81" y="0"/>
                  </a:cubicBezTo>
                  <a:moveTo>
                    <a:pt x="92" y="82"/>
                  </a:moveTo>
                  <a:cubicBezTo>
                    <a:pt x="92" y="86"/>
                    <a:pt x="88" y="90"/>
                    <a:pt x="84" y="91"/>
                  </a:cubicBezTo>
                  <a:cubicBezTo>
                    <a:pt x="83" y="92"/>
                    <a:pt x="82" y="92"/>
                    <a:pt x="81" y="92"/>
                  </a:cubicBezTo>
                  <a:cubicBezTo>
                    <a:pt x="18" y="92"/>
                    <a:pt x="18" y="92"/>
                    <a:pt x="18" y="92"/>
                  </a:cubicBezTo>
                  <a:cubicBezTo>
                    <a:pt x="13" y="92"/>
                    <a:pt x="8" y="87"/>
                    <a:pt x="8" y="8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3"/>
                    <a:pt x="13" y="8"/>
                    <a:pt x="18" y="8"/>
                  </a:cubicBezTo>
                  <a:cubicBezTo>
                    <a:pt x="81" y="8"/>
                    <a:pt x="81" y="8"/>
                    <a:pt x="81" y="8"/>
                  </a:cubicBezTo>
                  <a:cubicBezTo>
                    <a:pt x="87" y="8"/>
                    <a:pt x="92" y="13"/>
                    <a:pt x="92" y="18"/>
                  </a:cubicBezTo>
                  <a:lnTo>
                    <a:pt x="92" y="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4C40"/>
                </a:solidFill>
              </a:endParaRPr>
            </a:p>
          </p:txBody>
        </p:sp>
      </p:grpSp>
      <p:sp>
        <p:nvSpPr>
          <p:cNvPr id="45" name="文本框 6"/>
          <p:cNvSpPr txBox="1">
            <a:spLocks noChangeArrowheads="1"/>
          </p:cNvSpPr>
          <p:nvPr/>
        </p:nvSpPr>
        <p:spPr bwMode="auto">
          <a:xfrm>
            <a:off x="1066800" y="4223390"/>
            <a:ext cx="174398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4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数据的统计</a:t>
            </a:r>
          </a:p>
        </p:txBody>
      </p:sp>
      <p:sp>
        <p:nvSpPr>
          <p:cNvPr id="47" name="文本框 6"/>
          <p:cNvSpPr txBox="1">
            <a:spLocks noChangeArrowheads="1"/>
          </p:cNvSpPr>
          <p:nvPr/>
        </p:nvSpPr>
        <p:spPr bwMode="auto">
          <a:xfrm>
            <a:off x="3547646" y="2881316"/>
            <a:ext cx="232715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zh-CN" altLang="en-US" sz="24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数据的分组</a:t>
            </a:r>
          </a:p>
        </p:txBody>
      </p:sp>
      <p:sp>
        <p:nvSpPr>
          <p:cNvPr id="49" name="文本框 6"/>
          <p:cNvSpPr txBox="1">
            <a:spLocks noChangeArrowheads="1"/>
          </p:cNvSpPr>
          <p:nvPr/>
        </p:nvSpPr>
        <p:spPr bwMode="auto">
          <a:xfrm>
            <a:off x="6496050" y="4233053"/>
            <a:ext cx="18478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zh-CN" altLang="en-US" sz="24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数据的合并</a:t>
            </a:r>
          </a:p>
        </p:txBody>
      </p:sp>
      <p:sp>
        <p:nvSpPr>
          <p:cNvPr id="51" name="文本框 6"/>
          <p:cNvSpPr txBox="1">
            <a:spLocks noChangeArrowheads="1"/>
          </p:cNvSpPr>
          <p:nvPr/>
        </p:nvSpPr>
        <p:spPr bwMode="auto">
          <a:xfrm>
            <a:off x="9334500" y="2892881"/>
            <a:ext cx="146748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zh-CN" altLang="en-US" sz="24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聚类操作</a:t>
            </a:r>
          </a:p>
        </p:txBody>
      </p:sp>
    </p:spTree>
    <p:extLst>
      <p:ext uri="{BB962C8B-B14F-4D97-AF65-F5344CB8AC3E}">
        <p14:creationId xmlns:p14="http://schemas.microsoft.com/office/powerpoint/2010/main" val="2875246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:blinds dir="vert"/>
      </p:transition>
    </mc:Choice>
    <mc:Fallback xmlns="">
      <p:transition spd="slow" advClick="0" advTm="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 animBg="1"/>
      <p:bldP spid="19" grpId="0"/>
      <p:bldP spid="18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45" grpId="0"/>
      <p:bldP spid="47" grpId="0"/>
      <p:bldP spid="49" grpId="0"/>
      <p:bldP spid="5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2"/>
          <p:cNvGrpSpPr/>
          <p:nvPr/>
        </p:nvGrpSpPr>
        <p:grpSpPr>
          <a:xfrm>
            <a:off x="543" y="548372"/>
            <a:ext cx="6305008" cy="698853"/>
            <a:chOff x="544" y="253844"/>
            <a:chExt cx="3672407" cy="810497"/>
          </a:xfrm>
          <a:solidFill>
            <a:srgbClr val="004C40"/>
          </a:solidFill>
        </p:grpSpPr>
        <p:sp>
          <p:nvSpPr>
            <p:cNvPr id="4" name="矩形 3"/>
            <p:cNvSpPr/>
            <p:nvPr/>
          </p:nvSpPr>
          <p:spPr>
            <a:xfrm>
              <a:off x="544" y="343214"/>
              <a:ext cx="3213356" cy="63175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等腰三角形 4"/>
            <p:cNvSpPr/>
            <p:nvPr/>
          </p:nvSpPr>
          <p:spPr>
            <a:xfrm rot="5400000">
              <a:off x="3036418" y="427808"/>
              <a:ext cx="810497" cy="462569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6" name="标题 1"/>
          <p:cNvSpPr txBox="1">
            <a:spLocks/>
          </p:cNvSpPr>
          <p:nvPr/>
        </p:nvSpPr>
        <p:spPr>
          <a:xfrm>
            <a:off x="1006211" y="617251"/>
            <a:ext cx="7095588" cy="795094"/>
          </a:xfrm>
          <a:prstGeom prst="rect">
            <a:avLst/>
          </a:prstGeom>
        </p:spPr>
        <p:txBody>
          <a:bodyPr lIns="91437" tIns="45718" rIns="91437" bIns="45718">
            <a:normAutofit/>
          </a:bodyPr>
          <a:lstStyle>
            <a:lvl1pPr algn="ctr" defTabSz="914345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28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聚类操作案例：找出学霸！</a:t>
            </a:r>
          </a:p>
        </p:txBody>
      </p:sp>
      <p:sp>
        <p:nvSpPr>
          <p:cNvPr id="7" name="椭圆 6"/>
          <p:cNvSpPr/>
          <p:nvPr/>
        </p:nvSpPr>
        <p:spPr>
          <a:xfrm>
            <a:off x="154853" y="507428"/>
            <a:ext cx="780701" cy="780742"/>
          </a:xfrm>
          <a:prstGeom prst="ellipse">
            <a:avLst/>
          </a:prstGeom>
          <a:gradFill>
            <a:gsLst>
              <a:gs pos="34000">
                <a:schemeClr val="bg1"/>
              </a:gs>
              <a:gs pos="96000">
                <a:srgbClr val="DBDBDD"/>
              </a:gs>
            </a:gsLst>
            <a:path path="circle">
              <a:fillToRect l="100000" t="100000"/>
            </a:path>
          </a:gradFill>
          <a:ln w="19050">
            <a:solidFill>
              <a:schemeClr val="bg1"/>
            </a:solidFill>
          </a:ln>
          <a:effectLst>
            <a:outerShdw blurRad="254000" dist="88900" dir="7200000" sx="92000" sy="92000" algn="ctr" rotWithShape="0">
              <a:srgbClr val="000000">
                <a:alpha val="7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spcCol="0" rtlCol="0" anchor="ctr"/>
          <a:lstStyle/>
          <a:p>
            <a:pPr algn="ctr"/>
            <a:endParaRPr lang="zh-CN" altLang="en-US"/>
          </a:p>
        </p:txBody>
      </p:sp>
      <p:sp>
        <p:nvSpPr>
          <p:cNvPr id="8" name="TextBox 7"/>
          <p:cNvSpPr txBox="1"/>
          <p:nvPr/>
        </p:nvSpPr>
        <p:spPr>
          <a:xfrm>
            <a:off x="199534" y="587400"/>
            <a:ext cx="691209" cy="584771"/>
          </a:xfrm>
          <a:prstGeom prst="rect">
            <a:avLst/>
          </a:prstGeom>
          <a:noFill/>
        </p:spPr>
        <p:txBody>
          <a:bodyPr wrap="none" lIns="91437" tIns="45718" rIns="91437" bIns="45718" rtlCol="0">
            <a:spAutoFit/>
          </a:bodyPr>
          <a:lstStyle/>
          <a:p>
            <a:r>
              <a:rPr lang="en-US" altLang="zh-CN" sz="3200" b="1" dirty="0">
                <a:solidFill>
                  <a:srgbClr val="004C40"/>
                </a:solidFill>
                <a:latin typeface="微软雅黑" pitchFamily="34" charset="-122"/>
                <a:ea typeface="微软雅黑" pitchFamily="34" charset="-122"/>
              </a:rPr>
              <a:t>03</a:t>
            </a:r>
            <a:endParaRPr lang="zh-CN" altLang="en-US" sz="3200" b="1" dirty="0">
              <a:solidFill>
                <a:srgbClr val="004C4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9350" y="1962150"/>
            <a:ext cx="7199313" cy="369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66597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:blinds dir="vert"/>
      </p:transition>
    </mc:Choice>
    <mc:Fallback xmlns="">
      <p:transition spd="slow" advClick="0" advTm="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213" y="1209674"/>
            <a:ext cx="6874772" cy="540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组合 2"/>
          <p:cNvGrpSpPr/>
          <p:nvPr/>
        </p:nvGrpSpPr>
        <p:grpSpPr>
          <a:xfrm>
            <a:off x="543" y="548372"/>
            <a:ext cx="3923757" cy="698853"/>
            <a:chOff x="544" y="253844"/>
            <a:chExt cx="3672407" cy="810497"/>
          </a:xfrm>
          <a:solidFill>
            <a:srgbClr val="004C40"/>
          </a:solidFill>
        </p:grpSpPr>
        <p:sp>
          <p:nvSpPr>
            <p:cNvPr id="4" name="矩形 3"/>
            <p:cNvSpPr/>
            <p:nvPr/>
          </p:nvSpPr>
          <p:spPr>
            <a:xfrm>
              <a:off x="544" y="343214"/>
              <a:ext cx="3213356" cy="63175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等腰三角形 4"/>
            <p:cNvSpPr/>
            <p:nvPr/>
          </p:nvSpPr>
          <p:spPr>
            <a:xfrm rot="5400000">
              <a:off x="3036418" y="427808"/>
              <a:ext cx="810497" cy="462569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6" name="标题 1"/>
          <p:cNvSpPr txBox="1">
            <a:spLocks/>
          </p:cNvSpPr>
          <p:nvPr/>
        </p:nvSpPr>
        <p:spPr>
          <a:xfrm>
            <a:off x="1006211" y="617251"/>
            <a:ext cx="7095588" cy="795094"/>
          </a:xfrm>
          <a:prstGeom prst="rect">
            <a:avLst/>
          </a:prstGeom>
        </p:spPr>
        <p:txBody>
          <a:bodyPr lIns="91437" tIns="45718" rIns="91437" bIns="45718">
            <a:normAutofit/>
          </a:bodyPr>
          <a:lstStyle>
            <a:lvl1pPr algn="ctr" defTabSz="914345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28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聚类原理分析</a:t>
            </a:r>
          </a:p>
        </p:txBody>
      </p:sp>
      <p:sp>
        <p:nvSpPr>
          <p:cNvPr id="7" name="椭圆 6"/>
          <p:cNvSpPr/>
          <p:nvPr/>
        </p:nvSpPr>
        <p:spPr>
          <a:xfrm>
            <a:off x="154853" y="507428"/>
            <a:ext cx="780701" cy="780742"/>
          </a:xfrm>
          <a:prstGeom prst="ellipse">
            <a:avLst/>
          </a:prstGeom>
          <a:gradFill>
            <a:gsLst>
              <a:gs pos="34000">
                <a:schemeClr val="bg1"/>
              </a:gs>
              <a:gs pos="96000">
                <a:srgbClr val="DBDBDD"/>
              </a:gs>
            </a:gsLst>
            <a:path path="circle">
              <a:fillToRect l="100000" t="100000"/>
            </a:path>
          </a:gradFill>
          <a:ln w="19050">
            <a:solidFill>
              <a:schemeClr val="bg1"/>
            </a:solidFill>
          </a:ln>
          <a:effectLst>
            <a:outerShdw blurRad="254000" dist="88900" dir="7200000" sx="92000" sy="92000" algn="ctr" rotWithShape="0">
              <a:srgbClr val="000000">
                <a:alpha val="7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spcCol="0" rtlCol="0" anchor="ctr"/>
          <a:lstStyle/>
          <a:p>
            <a:pPr algn="ctr"/>
            <a:endParaRPr lang="zh-CN" altLang="en-US"/>
          </a:p>
        </p:txBody>
      </p:sp>
      <p:sp>
        <p:nvSpPr>
          <p:cNvPr id="8" name="TextBox 7"/>
          <p:cNvSpPr txBox="1"/>
          <p:nvPr/>
        </p:nvSpPr>
        <p:spPr>
          <a:xfrm>
            <a:off x="199534" y="587400"/>
            <a:ext cx="691209" cy="584771"/>
          </a:xfrm>
          <a:prstGeom prst="rect">
            <a:avLst/>
          </a:prstGeom>
          <a:noFill/>
        </p:spPr>
        <p:txBody>
          <a:bodyPr wrap="none" lIns="91437" tIns="45718" rIns="91437" bIns="45718" rtlCol="0">
            <a:spAutoFit/>
          </a:bodyPr>
          <a:lstStyle/>
          <a:p>
            <a:r>
              <a:rPr lang="en-US" altLang="zh-CN" sz="3200" b="1" dirty="0">
                <a:solidFill>
                  <a:srgbClr val="004C40"/>
                </a:solidFill>
                <a:latin typeface="微软雅黑" pitchFamily="34" charset="-122"/>
                <a:ea typeface="微软雅黑" pitchFamily="34" charset="-122"/>
              </a:rPr>
              <a:t>04</a:t>
            </a:r>
            <a:endParaRPr lang="zh-CN" altLang="en-US" sz="3200" b="1" dirty="0">
              <a:solidFill>
                <a:srgbClr val="004C40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椭圆 9"/>
          <p:cNvSpPr/>
          <p:nvPr/>
        </p:nvSpPr>
        <p:spPr>
          <a:xfrm flipH="1">
            <a:off x="5272049" y="914425"/>
            <a:ext cx="1787603" cy="1787702"/>
          </a:xfrm>
          <a:prstGeom prst="ellipse">
            <a:avLst/>
          </a:prstGeom>
          <a:noFill/>
          <a:ln w="19050">
            <a:solidFill>
              <a:srgbClr val="8CC344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spcCol="0" rtlCol="0" anchor="ctr"/>
          <a:lstStyle/>
          <a:p>
            <a:pPr algn="ctr"/>
            <a:endParaRPr lang="zh-CN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5755321" y="1254277"/>
            <a:ext cx="85472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6600" b="1">
                <a:solidFill>
                  <a:srgbClr val="004C40"/>
                </a:solidFill>
                <a:latin typeface="微软雅黑" pitchFamily="34" charset="-122"/>
                <a:ea typeface="微软雅黑" pitchFamily="34" charset="-122"/>
              </a:rPr>
              <a:t>D</a:t>
            </a:r>
            <a:endParaRPr lang="zh-CN" altLang="en-US" sz="6600" b="1">
              <a:solidFill>
                <a:srgbClr val="004C4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" name="弧形 11"/>
          <p:cNvSpPr/>
          <p:nvPr/>
        </p:nvSpPr>
        <p:spPr>
          <a:xfrm>
            <a:off x="-4905635" y="5537604"/>
            <a:ext cx="11881830" cy="4581878"/>
          </a:xfrm>
          <a:prstGeom prst="arc">
            <a:avLst>
              <a:gd name="adj1" fmla="val 14423054"/>
              <a:gd name="adj2" fmla="val 20967591"/>
            </a:avLst>
          </a:prstGeom>
          <a:ln w="635000">
            <a:solidFill>
              <a:srgbClr val="8CC3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弧形 12"/>
          <p:cNvSpPr/>
          <p:nvPr/>
        </p:nvSpPr>
        <p:spPr>
          <a:xfrm>
            <a:off x="-5231631" y="6074633"/>
            <a:ext cx="11881830" cy="4581878"/>
          </a:xfrm>
          <a:prstGeom prst="arc">
            <a:avLst>
              <a:gd name="adj1" fmla="val 14423054"/>
              <a:gd name="adj2" fmla="val 20967591"/>
            </a:avLst>
          </a:prstGeom>
          <a:ln w="635000">
            <a:solidFill>
              <a:srgbClr val="009A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弧形 13"/>
          <p:cNvSpPr/>
          <p:nvPr/>
        </p:nvSpPr>
        <p:spPr>
          <a:xfrm>
            <a:off x="-5486154" y="6553604"/>
            <a:ext cx="11881830" cy="4581878"/>
          </a:xfrm>
          <a:prstGeom prst="arc">
            <a:avLst>
              <a:gd name="adj1" fmla="val 14423054"/>
              <a:gd name="adj2" fmla="val 20967591"/>
            </a:avLst>
          </a:prstGeom>
          <a:ln w="635000">
            <a:solidFill>
              <a:srgbClr val="004C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弧形 14"/>
          <p:cNvSpPr/>
          <p:nvPr/>
        </p:nvSpPr>
        <p:spPr>
          <a:xfrm flipH="1">
            <a:off x="5617277" y="5628116"/>
            <a:ext cx="11881830" cy="4581878"/>
          </a:xfrm>
          <a:prstGeom prst="arc">
            <a:avLst>
              <a:gd name="adj1" fmla="val 14423054"/>
              <a:gd name="adj2" fmla="val 20967591"/>
            </a:avLst>
          </a:prstGeom>
          <a:ln w="635000">
            <a:solidFill>
              <a:srgbClr val="8CC3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弧形 15"/>
          <p:cNvSpPr/>
          <p:nvPr/>
        </p:nvSpPr>
        <p:spPr>
          <a:xfrm flipH="1">
            <a:off x="5291281" y="6165145"/>
            <a:ext cx="11881830" cy="4581878"/>
          </a:xfrm>
          <a:prstGeom prst="arc">
            <a:avLst>
              <a:gd name="adj1" fmla="val 14423054"/>
              <a:gd name="adj2" fmla="val 20967591"/>
            </a:avLst>
          </a:prstGeom>
          <a:ln w="635000">
            <a:solidFill>
              <a:srgbClr val="009A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弧形 16"/>
          <p:cNvSpPr/>
          <p:nvPr/>
        </p:nvSpPr>
        <p:spPr>
          <a:xfrm flipH="1">
            <a:off x="5036758" y="6644116"/>
            <a:ext cx="11881830" cy="4581878"/>
          </a:xfrm>
          <a:prstGeom prst="arc">
            <a:avLst>
              <a:gd name="adj1" fmla="val 14423054"/>
              <a:gd name="adj2" fmla="val 20967591"/>
            </a:avLst>
          </a:prstGeom>
          <a:ln w="635000">
            <a:solidFill>
              <a:srgbClr val="004C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矩形 17"/>
          <p:cNvSpPr/>
          <p:nvPr/>
        </p:nvSpPr>
        <p:spPr>
          <a:xfrm>
            <a:off x="2768600" y="3121478"/>
            <a:ext cx="6794500" cy="1219200"/>
          </a:xfrm>
          <a:prstGeom prst="rect">
            <a:avLst/>
          </a:prstGeom>
          <a:noFill/>
          <a:ln>
            <a:solidFill>
              <a:srgbClr val="8CC3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TextBox 18"/>
          <p:cNvSpPr txBox="1"/>
          <p:nvPr/>
        </p:nvSpPr>
        <p:spPr>
          <a:xfrm>
            <a:off x="4395728" y="3256942"/>
            <a:ext cx="364715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5400" b="1" dirty="0">
                <a:solidFill>
                  <a:srgbClr val="004C40"/>
                </a:solidFill>
                <a:latin typeface="微软雅黑" pitchFamily="34" charset="-122"/>
                <a:ea typeface="微软雅黑" pitchFamily="34" charset="-122"/>
              </a:rPr>
              <a:t>数据可视化</a:t>
            </a:r>
          </a:p>
        </p:txBody>
      </p:sp>
    </p:spTree>
    <p:extLst>
      <p:ext uri="{BB962C8B-B14F-4D97-AF65-F5344CB8AC3E}">
        <p14:creationId xmlns:p14="http://schemas.microsoft.com/office/powerpoint/2010/main" val="2875246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:blinds dir="vert"/>
      </p:transition>
    </mc:Choice>
    <mc:Fallback xmlns="">
      <p:transition spd="slow" advClick="0" advTm="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500"/>
                            </p:stCondLst>
                            <p:childTnLst>
                              <p:par>
                                <p:cTn id="3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1799" y="2014538"/>
            <a:ext cx="3771900" cy="336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7987" y="1976438"/>
            <a:ext cx="3771900" cy="343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495" y="1881187"/>
            <a:ext cx="3638550" cy="362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" name="组合 9"/>
          <p:cNvGrpSpPr/>
          <p:nvPr/>
        </p:nvGrpSpPr>
        <p:grpSpPr>
          <a:xfrm>
            <a:off x="545" y="548370"/>
            <a:ext cx="4127442" cy="698854"/>
            <a:chOff x="543" y="253844"/>
            <a:chExt cx="3672408" cy="810497"/>
          </a:xfrm>
          <a:solidFill>
            <a:srgbClr val="004C40"/>
          </a:solidFill>
        </p:grpSpPr>
        <p:sp>
          <p:nvSpPr>
            <p:cNvPr id="11" name="矩形 10"/>
            <p:cNvSpPr/>
            <p:nvPr/>
          </p:nvSpPr>
          <p:spPr>
            <a:xfrm>
              <a:off x="543" y="343214"/>
              <a:ext cx="3213357" cy="63175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等腰三角形 11"/>
            <p:cNvSpPr/>
            <p:nvPr/>
          </p:nvSpPr>
          <p:spPr>
            <a:xfrm rot="5400000">
              <a:off x="3036418" y="427808"/>
              <a:ext cx="810497" cy="462569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3" name="标题 1"/>
          <p:cNvSpPr txBox="1">
            <a:spLocks/>
          </p:cNvSpPr>
          <p:nvPr/>
        </p:nvSpPr>
        <p:spPr>
          <a:xfrm>
            <a:off x="1006211" y="617253"/>
            <a:ext cx="7095588" cy="795095"/>
          </a:xfrm>
          <a:prstGeom prst="rect">
            <a:avLst/>
          </a:prstGeom>
        </p:spPr>
        <p:txBody>
          <a:bodyPr lIns="91437" tIns="45718" rIns="91437" bIns="45718">
            <a:normAutofit/>
          </a:bodyPr>
          <a:lstStyle>
            <a:lvl1pPr algn="ctr" defTabSz="914345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CN" sz="28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Matplotlib</a:t>
            </a:r>
            <a:r>
              <a:rPr lang="zh-CN" altLang="en-US" sz="28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绘图</a:t>
            </a:r>
          </a:p>
        </p:txBody>
      </p:sp>
      <p:sp>
        <p:nvSpPr>
          <p:cNvPr id="14" name="椭圆 13"/>
          <p:cNvSpPr/>
          <p:nvPr/>
        </p:nvSpPr>
        <p:spPr>
          <a:xfrm>
            <a:off x="154853" y="507425"/>
            <a:ext cx="780701" cy="780743"/>
          </a:xfrm>
          <a:prstGeom prst="ellipse">
            <a:avLst/>
          </a:prstGeom>
          <a:gradFill>
            <a:gsLst>
              <a:gs pos="34000">
                <a:schemeClr val="bg1"/>
              </a:gs>
              <a:gs pos="96000">
                <a:srgbClr val="DBDBDD"/>
              </a:gs>
            </a:gsLst>
            <a:path path="circle">
              <a:fillToRect l="100000" t="100000"/>
            </a:path>
          </a:gradFill>
          <a:ln w="19050">
            <a:solidFill>
              <a:schemeClr val="bg1"/>
            </a:solidFill>
          </a:ln>
          <a:effectLst>
            <a:outerShdw blurRad="254000" dist="88900" dir="7200000" sx="92000" sy="92000" algn="ctr" rotWithShape="0">
              <a:srgbClr val="000000">
                <a:alpha val="7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spcCol="0" rtlCol="0" anchor="ctr"/>
          <a:lstStyle/>
          <a:p>
            <a:pPr algn="ctr"/>
            <a:endParaRPr lang="zh-CN" altLang="en-US"/>
          </a:p>
        </p:txBody>
      </p:sp>
      <p:sp>
        <p:nvSpPr>
          <p:cNvPr id="15" name="TextBox 14"/>
          <p:cNvSpPr txBox="1"/>
          <p:nvPr/>
        </p:nvSpPr>
        <p:spPr>
          <a:xfrm>
            <a:off x="199534" y="587400"/>
            <a:ext cx="691209" cy="584771"/>
          </a:xfrm>
          <a:prstGeom prst="rect">
            <a:avLst/>
          </a:prstGeom>
          <a:noFill/>
        </p:spPr>
        <p:txBody>
          <a:bodyPr wrap="none" lIns="91437" tIns="45718" rIns="91437" bIns="45718" rtlCol="0">
            <a:spAutoFit/>
          </a:bodyPr>
          <a:lstStyle/>
          <a:p>
            <a:r>
              <a:rPr lang="en-US" altLang="zh-CN" sz="3200" b="1">
                <a:solidFill>
                  <a:srgbClr val="004C40"/>
                </a:solidFill>
                <a:latin typeface="微软雅黑" pitchFamily="34" charset="-122"/>
                <a:ea typeface="微软雅黑" pitchFamily="34" charset="-122"/>
              </a:rPr>
              <a:t>01</a:t>
            </a:r>
            <a:endParaRPr lang="zh-CN" altLang="en-US" sz="3200" b="1">
              <a:solidFill>
                <a:srgbClr val="004C40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58755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 animBg="1"/>
      <p:bldP spid="1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弧形 51"/>
          <p:cNvSpPr/>
          <p:nvPr/>
        </p:nvSpPr>
        <p:spPr>
          <a:xfrm>
            <a:off x="-4905635" y="5537604"/>
            <a:ext cx="11881830" cy="4581878"/>
          </a:xfrm>
          <a:prstGeom prst="arc">
            <a:avLst>
              <a:gd name="adj1" fmla="val 14423054"/>
              <a:gd name="adj2" fmla="val 20967591"/>
            </a:avLst>
          </a:prstGeom>
          <a:ln w="635000">
            <a:solidFill>
              <a:srgbClr val="8CC3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3" name="弧形 52"/>
          <p:cNvSpPr/>
          <p:nvPr/>
        </p:nvSpPr>
        <p:spPr>
          <a:xfrm>
            <a:off x="-5231631" y="6074633"/>
            <a:ext cx="11881830" cy="4581878"/>
          </a:xfrm>
          <a:prstGeom prst="arc">
            <a:avLst>
              <a:gd name="adj1" fmla="val 14423054"/>
              <a:gd name="adj2" fmla="val 20967591"/>
            </a:avLst>
          </a:prstGeom>
          <a:ln w="635000">
            <a:solidFill>
              <a:srgbClr val="009A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4" name="弧形 53"/>
          <p:cNvSpPr/>
          <p:nvPr/>
        </p:nvSpPr>
        <p:spPr>
          <a:xfrm>
            <a:off x="-5486154" y="6553604"/>
            <a:ext cx="11881830" cy="4581878"/>
          </a:xfrm>
          <a:prstGeom prst="arc">
            <a:avLst>
              <a:gd name="adj1" fmla="val 14423054"/>
              <a:gd name="adj2" fmla="val 20967591"/>
            </a:avLst>
          </a:prstGeom>
          <a:ln w="635000">
            <a:solidFill>
              <a:srgbClr val="004C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6" name="圆角矩形 55"/>
          <p:cNvSpPr/>
          <p:nvPr/>
        </p:nvSpPr>
        <p:spPr>
          <a:xfrm>
            <a:off x="3348038" y="3477549"/>
            <a:ext cx="5747444" cy="532565"/>
          </a:xfrm>
          <a:prstGeom prst="roundRect">
            <a:avLst>
              <a:gd name="adj" fmla="val 42270"/>
            </a:avLst>
          </a:prstGeom>
          <a:solidFill>
            <a:srgbClr val="8CC344"/>
          </a:solidFill>
          <a:ln>
            <a:noFill/>
          </a:ln>
          <a:effectLst>
            <a:innerShdw blurRad="63500" dist="127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7" name="TextBox 56"/>
          <p:cNvSpPr txBox="1"/>
          <p:nvPr/>
        </p:nvSpPr>
        <p:spPr>
          <a:xfrm>
            <a:off x="3452722" y="3487007"/>
            <a:ext cx="550645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6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2021.8.18</a:t>
            </a:r>
            <a:endParaRPr lang="zh-CN" altLang="en-US" sz="26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58" name="组合 57"/>
          <p:cNvGrpSpPr/>
          <p:nvPr/>
        </p:nvGrpSpPr>
        <p:grpSpPr>
          <a:xfrm>
            <a:off x="3240908" y="3445049"/>
            <a:ext cx="760806" cy="607119"/>
            <a:chOff x="899592" y="2377261"/>
            <a:chExt cx="720079" cy="574619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59" name="圆角矩形 58"/>
            <p:cNvSpPr/>
            <p:nvPr/>
          </p:nvSpPr>
          <p:spPr>
            <a:xfrm>
              <a:off x="899592" y="2377261"/>
              <a:ext cx="720079" cy="574619"/>
            </a:xfrm>
            <a:prstGeom prst="roundRect">
              <a:avLst>
                <a:gd name="adj" fmla="val 42270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C00000"/>
                </a:solidFill>
                <a:ea typeface="微软雅黑" pitchFamily="34" charset="-122"/>
              </a:endParaRPr>
            </a:p>
          </p:txBody>
        </p:sp>
        <p:sp>
          <p:nvSpPr>
            <p:cNvPr id="60" name="圆角矩形 59"/>
            <p:cNvSpPr/>
            <p:nvPr/>
          </p:nvSpPr>
          <p:spPr>
            <a:xfrm>
              <a:off x="920241" y="2397813"/>
              <a:ext cx="681258" cy="533516"/>
            </a:xfrm>
            <a:prstGeom prst="roundRect">
              <a:avLst>
                <a:gd name="adj" fmla="val 42270"/>
              </a:avLst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C00000"/>
                </a:solidFill>
                <a:ea typeface="微软雅黑" pitchFamily="34" charset="-122"/>
              </a:endParaRPr>
            </a:p>
          </p:txBody>
        </p:sp>
      </p:grpSp>
      <p:sp>
        <p:nvSpPr>
          <p:cNvPr id="61" name="矩形 60"/>
          <p:cNvSpPr/>
          <p:nvPr/>
        </p:nvSpPr>
        <p:spPr>
          <a:xfrm>
            <a:off x="2768600" y="1864178"/>
            <a:ext cx="6794500" cy="1219200"/>
          </a:xfrm>
          <a:prstGeom prst="rect">
            <a:avLst/>
          </a:prstGeom>
          <a:noFill/>
          <a:ln>
            <a:solidFill>
              <a:srgbClr val="8CC3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2" name="TextBox 61"/>
          <p:cNvSpPr txBox="1"/>
          <p:nvPr/>
        </p:nvSpPr>
        <p:spPr>
          <a:xfrm>
            <a:off x="3402400" y="1904392"/>
            <a:ext cx="5721438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6800" b="1" dirty="0">
                <a:solidFill>
                  <a:srgbClr val="004C40"/>
                </a:solidFill>
                <a:latin typeface="微软雅黑" pitchFamily="34" charset="-122"/>
                <a:ea typeface="微软雅黑" pitchFamily="34" charset="-122"/>
              </a:rPr>
              <a:t>谢谢您的聆听</a:t>
            </a:r>
            <a:r>
              <a:rPr lang="en-US" altLang="zh-CN" sz="6800" b="1" dirty="0">
                <a:solidFill>
                  <a:srgbClr val="004C40"/>
                </a:solidFill>
                <a:latin typeface="微软雅黑" pitchFamily="34" charset="-122"/>
                <a:ea typeface="微软雅黑" pitchFamily="34" charset="-122"/>
              </a:rPr>
              <a:t>!</a:t>
            </a:r>
            <a:endParaRPr lang="zh-CN" altLang="en-US" sz="6800" b="1" dirty="0">
              <a:solidFill>
                <a:srgbClr val="004C4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3" name="矩形 62"/>
          <p:cNvSpPr/>
          <p:nvPr/>
        </p:nvSpPr>
        <p:spPr>
          <a:xfrm flipV="1">
            <a:off x="0" y="0"/>
            <a:ext cx="12192000" cy="298450"/>
          </a:xfrm>
          <a:prstGeom prst="rect">
            <a:avLst/>
          </a:prstGeom>
          <a:solidFill>
            <a:srgbClr val="004C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4" name="矩形 63"/>
          <p:cNvSpPr/>
          <p:nvPr/>
        </p:nvSpPr>
        <p:spPr>
          <a:xfrm flipV="1">
            <a:off x="0" y="297089"/>
            <a:ext cx="12192000" cy="298450"/>
          </a:xfrm>
          <a:prstGeom prst="rect">
            <a:avLst/>
          </a:prstGeom>
          <a:solidFill>
            <a:srgbClr val="009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5" name="矩形 64"/>
          <p:cNvSpPr/>
          <p:nvPr/>
        </p:nvSpPr>
        <p:spPr>
          <a:xfrm flipV="1">
            <a:off x="0" y="577856"/>
            <a:ext cx="12192000" cy="298450"/>
          </a:xfrm>
          <a:prstGeom prst="rect">
            <a:avLst/>
          </a:prstGeom>
          <a:solidFill>
            <a:srgbClr val="8CC3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6" name="弧形 65"/>
          <p:cNvSpPr/>
          <p:nvPr/>
        </p:nvSpPr>
        <p:spPr>
          <a:xfrm flipH="1">
            <a:off x="5617277" y="5628116"/>
            <a:ext cx="11881830" cy="4581878"/>
          </a:xfrm>
          <a:prstGeom prst="arc">
            <a:avLst>
              <a:gd name="adj1" fmla="val 14423054"/>
              <a:gd name="adj2" fmla="val 20967591"/>
            </a:avLst>
          </a:prstGeom>
          <a:ln w="635000">
            <a:solidFill>
              <a:srgbClr val="8CC3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7" name="弧形 66"/>
          <p:cNvSpPr/>
          <p:nvPr/>
        </p:nvSpPr>
        <p:spPr>
          <a:xfrm flipH="1">
            <a:off x="5291281" y="6165145"/>
            <a:ext cx="11881830" cy="4581878"/>
          </a:xfrm>
          <a:prstGeom prst="arc">
            <a:avLst>
              <a:gd name="adj1" fmla="val 14423054"/>
              <a:gd name="adj2" fmla="val 20967591"/>
            </a:avLst>
          </a:prstGeom>
          <a:ln w="635000">
            <a:solidFill>
              <a:srgbClr val="009A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8" name="弧形 67"/>
          <p:cNvSpPr/>
          <p:nvPr/>
        </p:nvSpPr>
        <p:spPr>
          <a:xfrm flipH="1">
            <a:off x="5036758" y="6644116"/>
            <a:ext cx="11881830" cy="4581878"/>
          </a:xfrm>
          <a:prstGeom prst="arc">
            <a:avLst>
              <a:gd name="adj1" fmla="val 14423054"/>
              <a:gd name="adj2" fmla="val 20967591"/>
            </a:avLst>
          </a:prstGeom>
          <a:ln w="635000">
            <a:solidFill>
              <a:srgbClr val="004C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9" name="图片 68"/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" contras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2826" y="1886502"/>
            <a:ext cx="5117389" cy="5015040"/>
          </a:xfrm>
          <a:prstGeom prst="rect">
            <a:avLst/>
          </a:prstGeom>
        </p:spPr>
      </p:pic>
      <p:sp>
        <p:nvSpPr>
          <p:cNvPr id="70" name="矩形 69"/>
          <p:cNvSpPr/>
          <p:nvPr/>
        </p:nvSpPr>
        <p:spPr>
          <a:xfrm flipV="1">
            <a:off x="0" y="868144"/>
            <a:ext cx="12192000" cy="298450"/>
          </a:xfrm>
          <a:prstGeom prst="rect">
            <a:avLst/>
          </a:prstGeom>
          <a:solidFill>
            <a:srgbClr val="D0CE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75246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:blinds dir="vert"/>
      </p:transition>
    </mc:Choice>
    <mc:Fallback xmlns="">
      <p:transition spd="slow" advClick="0" advTm="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5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00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2.20167E-6 L 0.45273 -2.20167E-6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630" y="0"/>
                                    </p:animMotion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6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57 -0.00624 C 0.16316 -0.00717 0.21446 -0.00902 0.36797 -0.0074 C 0.39922 -0.0037 0.43034 -0.00093 0.46198 -0.00093 " pathEditMode="relative" rAng="0" ptsTypes="ffA">
                                      <p:cBhvr>
                                        <p:cTn id="49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021" y="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6350"/>
                            </p:stCondLst>
                            <p:childTnLst>
                              <p:par>
                                <p:cTn id="5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685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735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7850"/>
                            </p:stCondLst>
                            <p:childTnLst>
                              <p:par>
                                <p:cTn id="6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8350"/>
                            </p:stCondLst>
                            <p:childTnLst>
                              <p:par>
                                <p:cTn id="6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885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9350"/>
                            </p:stCondLst>
                            <p:childTnLst>
                              <p:par>
                                <p:cTn id="7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53" grpId="0" animBg="1"/>
      <p:bldP spid="54" grpId="0" animBg="1"/>
      <p:bldP spid="56" grpId="0" animBg="1"/>
      <p:bldP spid="57" grpId="0"/>
      <p:bldP spid="61" grpId="0" animBg="1"/>
      <p:bldP spid="62" grpId="0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7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椭圆 6"/>
          <p:cNvSpPr/>
          <p:nvPr/>
        </p:nvSpPr>
        <p:spPr>
          <a:xfrm flipH="1">
            <a:off x="5272049" y="914425"/>
            <a:ext cx="1787603" cy="1787702"/>
          </a:xfrm>
          <a:prstGeom prst="ellipse">
            <a:avLst/>
          </a:prstGeom>
          <a:noFill/>
          <a:ln w="19050">
            <a:solidFill>
              <a:srgbClr val="8CC344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spcCol="0" rtlCol="0" anchor="ctr"/>
          <a:lstStyle/>
          <a:p>
            <a:pPr algn="ctr"/>
            <a:endParaRPr lang="zh-CN" altLang="en-US"/>
          </a:p>
        </p:txBody>
      </p:sp>
      <p:sp>
        <p:nvSpPr>
          <p:cNvPr id="9" name="TextBox 8"/>
          <p:cNvSpPr txBox="1"/>
          <p:nvPr/>
        </p:nvSpPr>
        <p:spPr>
          <a:xfrm>
            <a:off x="5755321" y="1254277"/>
            <a:ext cx="821059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6600" b="1">
                <a:solidFill>
                  <a:srgbClr val="004C40"/>
                </a:solidFill>
                <a:latin typeface="微软雅黑" pitchFamily="34" charset="-122"/>
                <a:ea typeface="微软雅黑" pitchFamily="34" charset="-122"/>
              </a:rPr>
              <a:t>A</a:t>
            </a:r>
            <a:endParaRPr lang="zh-CN" altLang="en-US" sz="6600" b="1">
              <a:solidFill>
                <a:srgbClr val="004C4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4" name="弧形 13"/>
          <p:cNvSpPr/>
          <p:nvPr/>
        </p:nvSpPr>
        <p:spPr>
          <a:xfrm>
            <a:off x="-4905635" y="5537604"/>
            <a:ext cx="11881830" cy="4581878"/>
          </a:xfrm>
          <a:prstGeom prst="arc">
            <a:avLst>
              <a:gd name="adj1" fmla="val 14423054"/>
              <a:gd name="adj2" fmla="val 20967591"/>
            </a:avLst>
          </a:prstGeom>
          <a:ln w="635000">
            <a:solidFill>
              <a:srgbClr val="8CC3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弧形 14"/>
          <p:cNvSpPr/>
          <p:nvPr/>
        </p:nvSpPr>
        <p:spPr>
          <a:xfrm>
            <a:off x="-5231631" y="6074633"/>
            <a:ext cx="11881830" cy="4581878"/>
          </a:xfrm>
          <a:prstGeom prst="arc">
            <a:avLst>
              <a:gd name="adj1" fmla="val 14423054"/>
              <a:gd name="adj2" fmla="val 20967591"/>
            </a:avLst>
          </a:prstGeom>
          <a:ln w="635000">
            <a:solidFill>
              <a:srgbClr val="009A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弧形 15"/>
          <p:cNvSpPr/>
          <p:nvPr/>
        </p:nvSpPr>
        <p:spPr>
          <a:xfrm>
            <a:off x="-5486154" y="6553604"/>
            <a:ext cx="11881830" cy="4581878"/>
          </a:xfrm>
          <a:prstGeom prst="arc">
            <a:avLst>
              <a:gd name="adj1" fmla="val 14423054"/>
              <a:gd name="adj2" fmla="val 20967591"/>
            </a:avLst>
          </a:prstGeom>
          <a:ln w="635000">
            <a:solidFill>
              <a:srgbClr val="004C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弧形 16"/>
          <p:cNvSpPr/>
          <p:nvPr/>
        </p:nvSpPr>
        <p:spPr>
          <a:xfrm flipH="1">
            <a:off x="5617277" y="5628116"/>
            <a:ext cx="11881830" cy="4581878"/>
          </a:xfrm>
          <a:prstGeom prst="arc">
            <a:avLst>
              <a:gd name="adj1" fmla="val 14423054"/>
              <a:gd name="adj2" fmla="val 20967591"/>
            </a:avLst>
          </a:prstGeom>
          <a:ln w="635000">
            <a:solidFill>
              <a:srgbClr val="8CC3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弧形 17"/>
          <p:cNvSpPr/>
          <p:nvPr/>
        </p:nvSpPr>
        <p:spPr>
          <a:xfrm flipH="1">
            <a:off x="5291281" y="6165145"/>
            <a:ext cx="11881830" cy="4581878"/>
          </a:xfrm>
          <a:prstGeom prst="arc">
            <a:avLst>
              <a:gd name="adj1" fmla="val 14423054"/>
              <a:gd name="adj2" fmla="val 20967591"/>
            </a:avLst>
          </a:prstGeom>
          <a:ln w="635000">
            <a:solidFill>
              <a:srgbClr val="009A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弧形 18"/>
          <p:cNvSpPr/>
          <p:nvPr/>
        </p:nvSpPr>
        <p:spPr>
          <a:xfrm flipH="1">
            <a:off x="5036758" y="6644116"/>
            <a:ext cx="11881830" cy="4581878"/>
          </a:xfrm>
          <a:prstGeom prst="arc">
            <a:avLst>
              <a:gd name="adj1" fmla="val 14423054"/>
              <a:gd name="adj2" fmla="val 20967591"/>
            </a:avLst>
          </a:prstGeom>
          <a:ln w="635000">
            <a:solidFill>
              <a:srgbClr val="004C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矩形 19"/>
          <p:cNvSpPr/>
          <p:nvPr/>
        </p:nvSpPr>
        <p:spPr>
          <a:xfrm>
            <a:off x="2768600" y="3121478"/>
            <a:ext cx="6794500" cy="1219200"/>
          </a:xfrm>
          <a:prstGeom prst="rect">
            <a:avLst/>
          </a:prstGeom>
          <a:noFill/>
          <a:ln>
            <a:solidFill>
              <a:srgbClr val="8CC3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TextBox 20"/>
          <p:cNvSpPr txBox="1"/>
          <p:nvPr/>
        </p:nvSpPr>
        <p:spPr>
          <a:xfrm>
            <a:off x="4134813" y="3256942"/>
            <a:ext cx="406207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5400" b="1" dirty="0">
                <a:solidFill>
                  <a:srgbClr val="004C40"/>
                </a:solidFill>
                <a:latin typeface="微软雅黑" pitchFamily="34" charset="-122"/>
                <a:ea typeface="微软雅黑" pitchFamily="34" charset="-122"/>
              </a:rPr>
              <a:t>Python</a:t>
            </a:r>
            <a:r>
              <a:rPr lang="zh-CN" altLang="en-US" sz="5400" b="1" dirty="0">
                <a:solidFill>
                  <a:srgbClr val="004C40"/>
                </a:solidFill>
                <a:latin typeface="微软雅黑" pitchFamily="34" charset="-122"/>
                <a:ea typeface="微软雅黑" pitchFamily="34" charset="-122"/>
              </a:rPr>
              <a:t>语言</a:t>
            </a:r>
          </a:p>
        </p:txBody>
      </p:sp>
    </p:spTree>
    <p:extLst>
      <p:ext uri="{BB962C8B-B14F-4D97-AF65-F5344CB8AC3E}">
        <p14:creationId xmlns:p14="http://schemas.microsoft.com/office/powerpoint/2010/main" val="3518821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:blinds dir="vert"/>
      </p:transition>
    </mc:Choice>
    <mc:Fallback xmlns="">
      <p:transition spd="slow" advClick="0" advTm="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500"/>
                            </p:stCondLst>
                            <p:childTnLst>
                              <p:par>
                                <p:cTn id="3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542" y="548372"/>
            <a:ext cx="4477945" cy="698853"/>
            <a:chOff x="544" y="253844"/>
            <a:chExt cx="3672407" cy="810497"/>
          </a:xfrm>
          <a:solidFill>
            <a:srgbClr val="004C40"/>
          </a:solidFill>
        </p:grpSpPr>
        <p:sp>
          <p:nvSpPr>
            <p:cNvPr id="4" name="矩形 3"/>
            <p:cNvSpPr/>
            <p:nvPr/>
          </p:nvSpPr>
          <p:spPr>
            <a:xfrm>
              <a:off x="544" y="343214"/>
              <a:ext cx="3213356" cy="63175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等腰三角形 4"/>
            <p:cNvSpPr/>
            <p:nvPr/>
          </p:nvSpPr>
          <p:spPr>
            <a:xfrm rot="5400000">
              <a:off x="3036418" y="427808"/>
              <a:ext cx="810497" cy="462569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6" name="标题 1"/>
          <p:cNvSpPr txBox="1">
            <a:spLocks/>
          </p:cNvSpPr>
          <p:nvPr/>
        </p:nvSpPr>
        <p:spPr>
          <a:xfrm>
            <a:off x="1006211" y="617251"/>
            <a:ext cx="7095588" cy="795094"/>
          </a:xfrm>
          <a:prstGeom prst="rect">
            <a:avLst/>
          </a:prstGeom>
        </p:spPr>
        <p:txBody>
          <a:bodyPr lIns="91437" tIns="45718" rIns="91437" bIns="45718">
            <a:normAutofit/>
          </a:bodyPr>
          <a:lstStyle>
            <a:lvl1pPr algn="ctr" defTabSz="914345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CN" sz="28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Python</a:t>
            </a:r>
            <a:r>
              <a:rPr lang="zh-CN" altLang="en-US" sz="28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语言特点</a:t>
            </a:r>
          </a:p>
        </p:txBody>
      </p:sp>
      <p:sp>
        <p:nvSpPr>
          <p:cNvPr id="7" name="椭圆 6"/>
          <p:cNvSpPr/>
          <p:nvPr/>
        </p:nvSpPr>
        <p:spPr>
          <a:xfrm>
            <a:off x="154853" y="507428"/>
            <a:ext cx="780701" cy="780742"/>
          </a:xfrm>
          <a:prstGeom prst="ellipse">
            <a:avLst/>
          </a:prstGeom>
          <a:gradFill>
            <a:gsLst>
              <a:gs pos="34000">
                <a:schemeClr val="bg1"/>
              </a:gs>
              <a:gs pos="96000">
                <a:srgbClr val="DBDBDD"/>
              </a:gs>
            </a:gsLst>
            <a:path path="circle">
              <a:fillToRect l="100000" t="100000"/>
            </a:path>
          </a:gradFill>
          <a:ln w="19050">
            <a:solidFill>
              <a:schemeClr val="bg1"/>
            </a:solidFill>
          </a:ln>
          <a:effectLst>
            <a:outerShdw blurRad="254000" dist="88900" dir="7200000" sx="92000" sy="92000" algn="ctr" rotWithShape="0">
              <a:srgbClr val="000000">
                <a:alpha val="7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spcCol="0" rtlCol="0" anchor="ctr"/>
          <a:lstStyle/>
          <a:p>
            <a:pPr algn="ctr"/>
            <a:endParaRPr lang="zh-CN" altLang="en-US"/>
          </a:p>
        </p:txBody>
      </p:sp>
      <p:sp>
        <p:nvSpPr>
          <p:cNvPr id="8" name="TextBox 7"/>
          <p:cNvSpPr txBox="1"/>
          <p:nvPr/>
        </p:nvSpPr>
        <p:spPr>
          <a:xfrm>
            <a:off x="199534" y="587400"/>
            <a:ext cx="691209" cy="584771"/>
          </a:xfrm>
          <a:prstGeom prst="rect">
            <a:avLst/>
          </a:prstGeom>
          <a:noFill/>
        </p:spPr>
        <p:txBody>
          <a:bodyPr wrap="none" lIns="91437" tIns="45718" rIns="91437" bIns="45718" rtlCol="0">
            <a:spAutoFit/>
          </a:bodyPr>
          <a:lstStyle/>
          <a:p>
            <a:r>
              <a:rPr lang="en-US" altLang="zh-CN" sz="3200" b="1" dirty="0">
                <a:solidFill>
                  <a:srgbClr val="004C40"/>
                </a:solidFill>
                <a:latin typeface="微软雅黑" pitchFamily="34" charset="-122"/>
                <a:ea typeface="微软雅黑" pitchFamily="34" charset="-122"/>
              </a:rPr>
              <a:t>00</a:t>
            </a:r>
            <a:endParaRPr lang="zh-CN" altLang="en-US" sz="3200" b="1" dirty="0">
              <a:solidFill>
                <a:srgbClr val="004C4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9" name="圆角矩形 8"/>
          <p:cNvSpPr/>
          <p:nvPr/>
        </p:nvSpPr>
        <p:spPr>
          <a:xfrm>
            <a:off x="2030215" y="3260206"/>
            <a:ext cx="2448272" cy="2375693"/>
          </a:xfrm>
          <a:prstGeom prst="roundRect">
            <a:avLst>
              <a:gd name="adj" fmla="val 9450"/>
            </a:avLst>
          </a:prstGeom>
          <a:noFill/>
          <a:ln w="12700">
            <a:solidFill>
              <a:srgbClr val="004C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0" name="组合 9"/>
          <p:cNvGrpSpPr/>
          <p:nvPr/>
        </p:nvGrpSpPr>
        <p:grpSpPr>
          <a:xfrm>
            <a:off x="2509981" y="2128322"/>
            <a:ext cx="1447442" cy="1447442"/>
            <a:chOff x="304800" y="673100"/>
            <a:chExt cx="4000500" cy="4000500"/>
          </a:xfrm>
          <a:solidFill>
            <a:srgbClr val="004C40"/>
          </a:solidFill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1" name="同心圆 10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2" name="椭圆 11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3" name="椭圆 12"/>
          <p:cNvSpPr/>
          <p:nvPr/>
        </p:nvSpPr>
        <p:spPr>
          <a:xfrm>
            <a:off x="3614068" y="3073550"/>
            <a:ext cx="373310" cy="373310"/>
          </a:xfrm>
          <a:prstGeom prst="ellipse">
            <a:avLst/>
          </a:prstGeom>
          <a:solidFill>
            <a:srgbClr val="004C40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b="1"/>
              <a:t>1</a:t>
            </a:r>
            <a:endParaRPr lang="zh-CN" altLang="en-US" sz="2400" b="1"/>
          </a:p>
        </p:txBody>
      </p:sp>
      <p:sp>
        <p:nvSpPr>
          <p:cNvPr id="14" name="矩形 13"/>
          <p:cNvSpPr/>
          <p:nvPr/>
        </p:nvSpPr>
        <p:spPr>
          <a:xfrm>
            <a:off x="2721333" y="2590433"/>
            <a:ext cx="102473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800" b="1">
                <a:solidFill>
                  <a:schemeClr val="bg1"/>
                </a:solidFill>
                <a:latin typeface="微软雅黑"/>
                <a:ea typeface="微软雅黑"/>
              </a:rPr>
              <a:t>简单</a:t>
            </a:r>
          </a:p>
        </p:txBody>
      </p:sp>
      <p:sp>
        <p:nvSpPr>
          <p:cNvPr id="15" name="圆角矩形 14"/>
          <p:cNvSpPr/>
          <p:nvPr/>
        </p:nvSpPr>
        <p:spPr>
          <a:xfrm>
            <a:off x="4748035" y="3260205"/>
            <a:ext cx="2448272" cy="2375693"/>
          </a:xfrm>
          <a:prstGeom prst="roundRect">
            <a:avLst>
              <a:gd name="adj" fmla="val 7846"/>
            </a:avLst>
          </a:prstGeom>
          <a:noFill/>
          <a:ln w="12700">
            <a:solidFill>
              <a:srgbClr val="8CC3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圆角矩形 15"/>
          <p:cNvSpPr/>
          <p:nvPr/>
        </p:nvSpPr>
        <p:spPr>
          <a:xfrm>
            <a:off x="7482174" y="3260204"/>
            <a:ext cx="2448272" cy="2375693"/>
          </a:xfrm>
          <a:prstGeom prst="roundRect">
            <a:avLst>
              <a:gd name="adj" fmla="val 7445"/>
            </a:avLst>
          </a:prstGeom>
          <a:noFill/>
          <a:ln w="12700">
            <a:solidFill>
              <a:srgbClr val="004C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7" name="组合 16"/>
          <p:cNvGrpSpPr/>
          <p:nvPr/>
        </p:nvGrpSpPr>
        <p:grpSpPr>
          <a:xfrm>
            <a:off x="5248450" y="2172233"/>
            <a:ext cx="1447442" cy="1447442"/>
            <a:chOff x="304800" y="673100"/>
            <a:chExt cx="4000500" cy="4000500"/>
          </a:xfrm>
          <a:solidFill>
            <a:srgbClr val="8CC344"/>
          </a:solidFill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9" name="同心圆 18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20" name="椭圆 19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7982589" y="2128322"/>
            <a:ext cx="1447442" cy="1447442"/>
            <a:chOff x="304800" y="673100"/>
            <a:chExt cx="4000500" cy="4000500"/>
          </a:xfrm>
          <a:solidFill>
            <a:srgbClr val="004C40"/>
          </a:solidFill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22" name="同心圆 21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23" name="椭圆 22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4" name="椭圆 23"/>
          <p:cNvSpPr/>
          <p:nvPr/>
        </p:nvSpPr>
        <p:spPr>
          <a:xfrm>
            <a:off x="6405695" y="3073550"/>
            <a:ext cx="373310" cy="373310"/>
          </a:xfrm>
          <a:prstGeom prst="ellipse">
            <a:avLst/>
          </a:prstGeom>
          <a:solidFill>
            <a:srgbClr val="8CC344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b="1"/>
              <a:t>2</a:t>
            </a:r>
            <a:endParaRPr lang="zh-CN" altLang="en-US" sz="2400" b="1"/>
          </a:p>
        </p:txBody>
      </p:sp>
      <p:sp>
        <p:nvSpPr>
          <p:cNvPr id="25" name="椭圆 24"/>
          <p:cNvSpPr/>
          <p:nvPr/>
        </p:nvSpPr>
        <p:spPr>
          <a:xfrm>
            <a:off x="9141999" y="3073550"/>
            <a:ext cx="373310" cy="373310"/>
          </a:xfrm>
          <a:prstGeom prst="ellipse">
            <a:avLst/>
          </a:prstGeom>
          <a:solidFill>
            <a:srgbClr val="004C40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b="1"/>
              <a:t>3</a:t>
            </a:r>
            <a:endParaRPr lang="zh-CN" altLang="en-US" sz="2400" b="1"/>
          </a:p>
        </p:txBody>
      </p:sp>
      <p:sp>
        <p:nvSpPr>
          <p:cNvPr id="26" name="矩形 25"/>
          <p:cNvSpPr/>
          <p:nvPr/>
        </p:nvSpPr>
        <p:spPr>
          <a:xfrm>
            <a:off x="5520765" y="2590433"/>
            <a:ext cx="902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>
                <a:solidFill>
                  <a:schemeClr val="bg1"/>
                </a:solidFill>
                <a:latin typeface="微软雅黑"/>
                <a:ea typeface="微软雅黑"/>
              </a:rPr>
              <a:t>明确</a:t>
            </a:r>
          </a:p>
        </p:txBody>
      </p:sp>
      <p:sp>
        <p:nvSpPr>
          <p:cNvPr id="27" name="矩形 26"/>
          <p:cNvSpPr/>
          <p:nvPr/>
        </p:nvSpPr>
        <p:spPr>
          <a:xfrm>
            <a:off x="8254904" y="2634344"/>
            <a:ext cx="902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>
                <a:solidFill>
                  <a:schemeClr val="bg1"/>
                </a:solidFill>
                <a:latin typeface="微软雅黑"/>
                <a:ea typeface="微软雅黑"/>
              </a:rPr>
              <a:t>优雅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294364" y="3710435"/>
            <a:ext cx="1944216" cy="192052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400">
                <a:latin typeface="微软雅黑" pitchFamily="34" charset="-122"/>
                <a:ea typeface="微软雅黑" pitchFamily="34" charset="-122"/>
              </a:rPr>
              <a:t>拥有简单脚本语言和解释型程序语言的易用性</a:t>
            </a:r>
            <a:endParaRPr lang="en-US" altLang="zh-CN" sz="240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000063" y="3723841"/>
            <a:ext cx="1944216" cy="192052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400">
                <a:latin typeface="微软雅黑" pitchFamily="34" charset="-122"/>
                <a:ea typeface="微软雅黑" pitchFamily="34" charset="-122"/>
              </a:rPr>
              <a:t>拥有传统编译型程序语言所有强大通用的功能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658002" y="3711667"/>
            <a:ext cx="2196244" cy="192052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400" dirty="0">
                <a:latin typeface="微软雅黑" pitchFamily="34" charset="-122"/>
                <a:ea typeface="微软雅黑" pitchFamily="34" charset="-122"/>
              </a:rPr>
              <a:t>Python</a:t>
            </a:r>
            <a:r>
              <a:rPr lang="zh-CN" altLang="en-US" sz="2400" dirty="0">
                <a:latin typeface="微软雅黑" pitchFamily="34" charset="-122"/>
                <a:ea typeface="微软雅黑" pitchFamily="34" charset="-122"/>
              </a:rPr>
              <a:t>是解释型、面向对象、带有动态语义的高级语言</a:t>
            </a:r>
          </a:p>
        </p:txBody>
      </p:sp>
    </p:spTree>
    <p:extLst>
      <p:ext uri="{BB962C8B-B14F-4D97-AF65-F5344CB8AC3E}">
        <p14:creationId xmlns:p14="http://schemas.microsoft.com/office/powerpoint/2010/main" val="1666597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:blinds dir="vert"/>
      </p:transition>
    </mc:Choice>
    <mc:Fallback xmlns="">
      <p:transition spd="slow" advClick="0" advTm="0">
        <p:blinds dir="vert"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6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8" accel="52000" fill="hold" nodeType="withEffect" p14:presetBounceEnd="5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2000">
                                          <p:cBhvr additive="base">
                                            <p:cTn id="24" dur="14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2000">
                                          <p:cBhvr additive="base">
                                            <p:cTn id="25" dur="14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1" accel="52000" fill="hold" nodeType="withEffect" p14:presetBounceEnd="5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2000">
                                          <p:cBhvr additive="base">
                                            <p:cTn id="28" dur="14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2000">
                                          <p:cBhvr additive="base">
                                            <p:cTn id="29" dur="14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2" presetClass="entr" presetSubtype="2" accel="52000" fill="hold" nodeType="withEffect" p14:presetBounceEnd="5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2000">
                                          <p:cBhvr additive="base">
                                            <p:cTn id="32" dur="14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2000">
                                          <p:cBhvr additive="base">
                                            <p:cTn id="33" dur="14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4" fill="hold">
                                <p:stCondLst>
                                  <p:cond delay="1900"/>
                                </p:stCondLst>
                                <p:childTnLst>
                                  <p:par>
                                    <p:cTn id="35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7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8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9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53" presetClass="entr" presetSubtype="16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2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3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4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53" presetClass="entr" presetSubtype="16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7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8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9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0" fill="hold">
                                <p:stCondLst>
                                  <p:cond delay="2600"/>
                                </p:stCondLst>
                                <p:childTnLst>
                                  <p:par>
                                    <p:cTn id="51" presetID="16" presetClass="entr" presetSubtype="37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53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16" presetClass="entr" presetSubtype="37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56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7" presetID="16" presetClass="entr" presetSubtype="37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59" dur="5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0" fill="hold">
                                <p:stCondLst>
                                  <p:cond delay="3100"/>
                                </p:stCondLst>
                                <p:childTnLst>
                                  <p:par>
                                    <p:cTn id="61" presetID="21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63" dur="8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4" presetID="21" presetClass="entr" presetSubtype="1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66" dur="8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7" presetID="21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69" dur="8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0" fill="hold">
                                <p:stCondLst>
                                  <p:cond delay="4300"/>
                                </p:stCondLst>
                                <p:childTnLst>
                                  <p:par>
                                    <p:cTn id="71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30000"/>
                                      </p:iterate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3" dur="5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4" presetID="36" presetClass="emph" presetSubtype="0" fill="hold" grpId="1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30000"/>
                                      </p:iterate>
                                      <p:childTnLst>
                                        <p:animScale>
                                          <p:cBhvr>
                                            <p:cTn id="75" dur="25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</p:cBhvr>
                                          <p:to x="80000" y="100000"/>
                                        </p:animScale>
                                        <p:anim by="(#ppt_w*0.10)" calcmode="lin" valueType="num">
                                          <p:cBhvr>
                                            <p:cTn id="76" dur="25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</p:anim>
                                        <p:anim by="(-#ppt_w*0.10)" calcmode="lin" valueType="num">
                                          <p:cBhvr>
                                            <p:cTn id="77" dur="25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</p:anim>
                                        <p:animRot by="-480000">
                                          <p:cBhvr>
                                            <p:cTn id="78" dur="25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9" presetID="22" presetClass="entr" presetSubtype="8" fill="hold" grpId="0" nodeType="withEffect">
                                      <p:stCondLst>
                                        <p:cond delay="500"/>
                                      </p:stCondLst>
                                      <p:iterate type="lt">
                                        <p:tmPct val="30000"/>
                                      </p:iterate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81" dur="5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2" presetID="36" presetClass="emph" presetSubtype="0" fill="hold" grpId="1" nodeType="withEffect">
                                      <p:stCondLst>
                                        <p:cond delay="500"/>
                                      </p:stCondLst>
                                      <p:iterate type="lt">
                                        <p:tmPct val="30000"/>
                                      </p:iterate>
                                      <p:childTnLst>
                                        <p:animScale>
                                          <p:cBhvr>
                                            <p:cTn id="83" dur="25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</p:cBhvr>
                                          <p:to x="80000" y="100000"/>
                                        </p:animScale>
                                        <p:anim by="(#ppt_w*0.10)" calcmode="lin" valueType="num">
                                          <p:cBhvr>
                                            <p:cTn id="84" dur="25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</p:anim>
                                        <p:anim by="(-#ppt_w*0.10)" calcmode="lin" valueType="num">
                                          <p:cBhvr>
                                            <p:cTn id="85" dur="25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</p:anim>
                                        <p:animRot by="-480000">
                                          <p:cBhvr>
                                            <p:cTn id="86" dur="25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87" presetID="22" presetClass="entr" presetSubtype="8" fill="hold" grpId="0" nodeType="withEffect">
                                      <p:stCondLst>
                                        <p:cond delay="1000"/>
                                      </p:stCondLst>
                                      <p:iterate type="lt">
                                        <p:tmPct val="30000"/>
                                      </p:iterate>
                                      <p:childTnLst>
                                        <p:set>
                                          <p:cBhvr>
                                            <p:cTn id="8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89" dur="5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0" presetID="36" presetClass="emph" presetSubtype="0" fill="hold" grpId="1" nodeType="withEffect">
                                      <p:stCondLst>
                                        <p:cond delay="1000"/>
                                      </p:stCondLst>
                                      <p:iterate type="lt">
                                        <p:tmPct val="30000"/>
                                      </p:iterate>
                                      <p:childTnLst>
                                        <p:animScale>
                                          <p:cBhvr>
                                            <p:cTn id="91" dur="25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</p:cBhvr>
                                          <p:to x="80000" y="100000"/>
                                        </p:animScale>
                                        <p:anim by="(#ppt_w*0.10)" calcmode="lin" valueType="num">
                                          <p:cBhvr>
                                            <p:cTn id="92" dur="25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</p:anim>
                                        <p:anim by="(-#ppt_w*0.10)" calcmode="lin" valueType="num">
                                          <p:cBhvr>
                                            <p:cTn id="93" dur="25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</p:anim>
                                        <p:animRot by="-480000">
                                          <p:cBhvr>
                                            <p:cTn id="94" dur="25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/>
          <p:bldP spid="7" grpId="0" animBg="1"/>
          <p:bldP spid="8" grpId="0"/>
          <p:bldP spid="9" grpId="0" animBg="1"/>
          <p:bldP spid="13" grpId="0" animBg="1"/>
          <p:bldP spid="14" grpId="0"/>
          <p:bldP spid="15" grpId="0" animBg="1"/>
          <p:bldP spid="16" grpId="0" animBg="1"/>
          <p:bldP spid="24" grpId="0" animBg="1"/>
          <p:bldP spid="25" grpId="0" animBg="1"/>
          <p:bldP spid="26" grpId="0"/>
          <p:bldP spid="27" grpId="0"/>
          <p:bldP spid="28" grpId="0"/>
          <p:bldP spid="28" grpId="1"/>
          <p:bldP spid="29" grpId="0"/>
          <p:bldP spid="29" grpId="1"/>
          <p:bldP spid="30" grpId="0"/>
          <p:bldP spid="30" grpId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6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8" accel="52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14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14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1" accel="52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" dur="14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" dur="14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2" presetClass="entr" presetSubtype="2" accel="52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2" dur="14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3" dur="14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4" fill="hold">
                                <p:stCondLst>
                                  <p:cond delay="1900"/>
                                </p:stCondLst>
                                <p:childTnLst>
                                  <p:par>
                                    <p:cTn id="35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7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8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9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53" presetClass="entr" presetSubtype="16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2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3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4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53" presetClass="entr" presetSubtype="16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7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8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9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0" fill="hold">
                                <p:stCondLst>
                                  <p:cond delay="2600"/>
                                </p:stCondLst>
                                <p:childTnLst>
                                  <p:par>
                                    <p:cTn id="51" presetID="16" presetClass="entr" presetSubtype="37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53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16" presetClass="entr" presetSubtype="37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56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7" presetID="16" presetClass="entr" presetSubtype="37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59" dur="5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0" fill="hold">
                                <p:stCondLst>
                                  <p:cond delay="3100"/>
                                </p:stCondLst>
                                <p:childTnLst>
                                  <p:par>
                                    <p:cTn id="61" presetID="21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63" dur="8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4" presetID="21" presetClass="entr" presetSubtype="1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66" dur="8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7" presetID="21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69" dur="8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0" fill="hold">
                                <p:stCondLst>
                                  <p:cond delay="4300"/>
                                </p:stCondLst>
                                <p:childTnLst>
                                  <p:par>
                                    <p:cTn id="71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30000"/>
                                      </p:iterate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3" dur="5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4" presetID="36" presetClass="emph" presetSubtype="0" fill="hold" grpId="1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30000"/>
                                      </p:iterate>
                                      <p:childTnLst>
                                        <p:animScale>
                                          <p:cBhvr>
                                            <p:cTn id="75" dur="25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</p:cBhvr>
                                          <p:to x="80000" y="100000"/>
                                        </p:animScale>
                                        <p:anim by="(#ppt_w*0.10)" calcmode="lin" valueType="num">
                                          <p:cBhvr>
                                            <p:cTn id="76" dur="25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</p:anim>
                                        <p:anim by="(-#ppt_w*0.10)" calcmode="lin" valueType="num">
                                          <p:cBhvr>
                                            <p:cTn id="77" dur="25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</p:anim>
                                        <p:animRot by="-480000">
                                          <p:cBhvr>
                                            <p:cTn id="78" dur="25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9" presetID="22" presetClass="entr" presetSubtype="8" fill="hold" grpId="0" nodeType="withEffect">
                                      <p:stCondLst>
                                        <p:cond delay="500"/>
                                      </p:stCondLst>
                                      <p:iterate type="lt">
                                        <p:tmPct val="30000"/>
                                      </p:iterate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81" dur="5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2" presetID="36" presetClass="emph" presetSubtype="0" fill="hold" grpId="1" nodeType="withEffect">
                                      <p:stCondLst>
                                        <p:cond delay="500"/>
                                      </p:stCondLst>
                                      <p:iterate type="lt">
                                        <p:tmPct val="30000"/>
                                      </p:iterate>
                                      <p:childTnLst>
                                        <p:animScale>
                                          <p:cBhvr>
                                            <p:cTn id="83" dur="25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</p:cBhvr>
                                          <p:to x="80000" y="100000"/>
                                        </p:animScale>
                                        <p:anim by="(#ppt_w*0.10)" calcmode="lin" valueType="num">
                                          <p:cBhvr>
                                            <p:cTn id="84" dur="25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</p:anim>
                                        <p:anim by="(-#ppt_w*0.10)" calcmode="lin" valueType="num">
                                          <p:cBhvr>
                                            <p:cTn id="85" dur="25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</p:anim>
                                        <p:animRot by="-480000">
                                          <p:cBhvr>
                                            <p:cTn id="86" dur="25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87" presetID="22" presetClass="entr" presetSubtype="8" fill="hold" grpId="0" nodeType="withEffect">
                                      <p:stCondLst>
                                        <p:cond delay="1000"/>
                                      </p:stCondLst>
                                      <p:iterate type="lt">
                                        <p:tmPct val="30000"/>
                                      </p:iterate>
                                      <p:childTnLst>
                                        <p:set>
                                          <p:cBhvr>
                                            <p:cTn id="8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89" dur="5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0" presetID="36" presetClass="emph" presetSubtype="0" fill="hold" grpId="1" nodeType="withEffect">
                                      <p:stCondLst>
                                        <p:cond delay="1000"/>
                                      </p:stCondLst>
                                      <p:iterate type="lt">
                                        <p:tmPct val="30000"/>
                                      </p:iterate>
                                      <p:childTnLst>
                                        <p:animScale>
                                          <p:cBhvr>
                                            <p:cTn id="91" dur="25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</p:cBhvr>
                                          <p:to x="80000" y="100000"/>
                                        </p:animScale>
                                        <p:anim by="(#ppt_w*0.10)" calcmode="lin" valueType="num">
                                          <p:cBhvr>
                                            <p:cTn id="92" dur="25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</p:anim>
                                        <p:anim by="(-#ppt_w*0.10)" calcmode="lin" valueType="num">
                                          <p:cBhvr>
                                            <p:cTn id="93" dur="25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</p:anim>
                                        <p:animRot by="-480000">
                                          <p:cBhvr>
                                            <p:cTn id="94" dur="25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/>
          <p:bldP spid="7" grpId="0" animBg="1"/>
          <p:bldP spid="8" grpId="0"/>
          <p:bldP spid="9" grpId="0" animBg="1"/>
          <p:bldP spid="13" grpId="0" animBg="1"/>
          <p:bldP spid="14" grpId="0"/>
          <p:bldP spid="15" grpId="0" animBg="1"/>
          <p:bldP spid="16" grpId="0" animBg="1"/>
          <p:bldP spid="24" grpId="0" animBg="1"/>
          <p:bldP spid="25" grpId="0" animBg="1"/>
          <p:bldP spid="26" grpId="0"/>
          <p:bldP spid="27" grpId="0"/>
          <p:bldP spid="28" grpId="0"/>
          <p:bldP spid="28" grpId="1"/>
          <p:bldP spid="29" grpId="0"/>
          <p:bldP spid="29" grpId="1"/>
          <p:bldP spid="30" grpId="0"/>
          <p:bldP spid="30" grpId="1"/>
        </p:bld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543" y="548372"/>
            <a:ext cx="3809642" cy="698853"/>
            <a:chOff x="544" y="253844"/>
            <a:chExt cx="3672407" cy="810497"/>
          </a:xfrm>
          <a:solidFill>
            <a:srgbClr val="004C40"/>
          </a:solidFill>
        </p:grpSpPr>
        <p:sp>
          <p:nvSpPr>
            <p:cNvPr id="4" name="矩形 3"/>
            <p:cNvSpPr/>
            <p:nvPr/>
          </p:nvSpPr>
          <p:spPr>
            <a:xfrm>
              <a:off x="544" y="343214"/>
              <a:ext cx="3213356" cy="63175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等腰三角形 4"/>
            <p:cNvSpPr/>
            <p:nvPr/>
          </p:nvSpPr>
          <p:spPr>
            <a:xfrm rot="5400000">
              <a:off x="3036418" y="427808"/>
              <a:ext cx="810497" cy="462569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6" name="标题 1"/>
          <p:cNvSpPr txBox="1">
            <a:spLocks/>
          </p:cNvSpPr>
          <p:nvPr/>
        </p:nvSpPr>
        <p:spPr>
          <a:xfrm>
            <a:off x="933590" y="617251"/>
            <a:ext cx="7095588" cy="795094"/>
          </a:xfrm>
          <a:prstGeom prst="rect">
            <a:avLst/>
          </a:prstGeom>
        </p:spPr>
        <p:txBody>
          <a:bodyPr lIns="91437" tIns="45718" rIns="91437" bIns="45718">
            <a:normAutofit/>
          </a:bodyPr>
          <a:lstStyle>
            <a:lvl1pPr algn="ctr" defTabSz="914345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28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开发环境搭建</a:t>
            </a:r>
          </a:p>
        </p:txBody>
      </p:sp>
      <p:sp>
        <p:nvSpPr>
          <p:cNvPr id="7" name="椭圆 6"/>
          <p:cNvSpPr/>
          <p:nvPr/>
        </p:nvSpPr>
        <p:spPr>
          <a:xfrm>
            <a:off x="154853" y="507428"/>
            <a:ext cx="780701" cy="780742"/>
          </a:xfrm>
          <a:prstGeom prst="ellipse">
            <a:avLst/>
          </a:prstGeom>
          <a:gradFill>
            <a:gsLst>
              <a:gs pos="34000">
                <a:schemeClr val="bg1"/>
              </a:gs>
              <a:gs pos="96000">
                <a:srgbClr val="DBDBDD"/>
              </a:gs>
            </a:gsLst>
            <a:path path="circle">
              <a:fillToRect l="100000" t="100000"/>
            </a:path>
          </a:gradFill>
          <a:ln w="19050">
            <a:solidFill>
              <a:schemeClr val="bg1"/>
            </a:solidFill>
          </a:ln>
          <a:effectLst>
            <a:outerShdw blurRad="254000" dist="88900" dir="7200000" sx="92000" sy="92000" algn="ctr" rotWithShape="0">
              <a:srgbClr val="000000">
                <a:alpha val="7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spcCol="0" rtlCol="0" anchor="ctr"/>
          <a:lstStyle/>
          <a:p>
            <a:pPr algn="ctr"/>
            <a:endParaRPr lang="zh-CN" altLang="en-US"/>
          </a:p>
        </p:txBody>
      </p:sp>
      <p:sp>
        <p:nvSpPr>
          <p:cNvPr id="8" name="TextBox 7"/>
          <p:cNvSpPr txBox="1"/>
          <p:nvPr/>
        </p:nvSpPr>
        <p:spPr>
          <a:xfrm>
            <a:off x="199534" y="587400"/>
            <a:ext cx="691209" cy="584771"/>
          </a:xfrm>
          <a:prstGeom prst="rect">
            <a:avLst/>
          </a:prstGeom>
          <a:noFill/>
        </p:spPr>
        <p:txBody>
          <a:bodyPr wrap="none" lIns="91437" tIns="45718" rIns="91437" bIns="45718" rtlCol="0">
            <a:spAutoFit/>
          </a:bodyPr>
          <a:lstStyle/>
          <a:p>
            <a:r>
              <a:rPr lang="en-US" altLang="zh-CN" sz="3200" b="1" dirty="0">
                <a:solidFill>
                  <a:srgbClr val="004C40"/>
                </a:solidFill>
                <a:latin typeface="微软雅黑" pitchFamily="34" charset="-122"/>
                <a:ea typeface="微软雅黑" pitchFamily="34" charset="-122"/>
              </a:rPr>
              <a:t>01</a:t>
            </a:r>
            <a:endParaRPr lang="zh-CN" altLang="en-US" sz="3200" b="1" dirty="0">
              <a:solidFill>
                <a:srgbClr val="004C4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27" name="组合 26"/>
          <p:cNvGrpSpPr/>
          <p:nvPr/>
        </p:nvGrpSpPr>
        <p:grpSpPr>
          <a:xfrm>
            <a:off x="1600993" y="2062220"/>
            <a:ext cx="1447800" cy="1446213"/>
            <a:chOff x="1600993" y="1463903"/>
            <a:chExt cx="1447800" cy="1446213"/>
          </a:xfrm>
          <a:solidFill>
            <a:srgbClr val="8CC344"/>
          </a:solidFill>
        </p:grpSpPr>
        <p:sp>
          <p:nvSpPr>
            <p:cNvPr id="28" name="Freeform 14"/>
            <p:cNvSpPr>
              <a:spLocks/>
            </p:cNvSpPr>
            <p:nvPr/>
          </p:nvSpPr>
          <p:spPr bwMode="auto">
            <a:xfrm>
              <a:off x="1600993" y="1463903"/>
              <a:ext cx="1447800" cy="1446213"/>
            </a:xfrm>
            <a:custGeom>
              <a:avLst/>
              <a:gdLst>
                <a:gd name="T0" fmla="*/ 649558364 w 3227"/>
                <a:gd name="T1" fmla="*/ 328185033 h 3227"/>
                <a:gd name="T2" fmla="*/ 324879680 w 3227"/>
                <a:gd name="T3" fmla="*/ 648135123 h 3227"/>
                <a:gd name="T4" fmla="*/ 0 w 3227"/>
                <a:gd name="T5" fmla="*/ 323966949 h 3227"/>
                <a:gd name="T6" fmla="*/ 320652929 w 3227"/>
                <a:gd name="T7" fmla="*/ 0 h 3227"/>
                <a:gd name="T8" fmla="*/ 320652929 w 3227"/>
                <a:gd name="T9" fmla="*/ 0 h 3227"/>
                <a:gd name="T10" fmla="*/ 324879680 w 3227"/>
                <a:gd name="T11" fmla="*/ 0 h 3227"/>
                <a:gd name="T12" fmla="*/ 649558364 w 3227"/>
                <a:gd name="T13" fmla="*/ 0 h 3227"/>
                <a:gd name="T14" fmla="*/ 649558364 w 3227"/>
                <a:gd name="T15" fmla="*/ 323966949 h 3227"/>
                <a:gd name="T16" fmla="*/ 649558364 w 3227"/>
                <a:gd name="T17" fmla="*/ 328185033 h 322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227" h="3227">
                  <a:moveTo>
                    <a:pt x="3227" y="1634"/>
                  </a:moveTo>
                  <a:cubicBezTo>
                    <a:pt x="3216" y="2515"/>
                    <a:pt x="2498" y="3227"/>
                    <a:pt x="1614" y="3227"/>
                  </a:cubicBezTo>
                  <a:cubicBezTo>
                    <a:pt x="723" y="3227"/>
                    <a:pt x="0" y="2504"/>
                    <a:pt x="0" y="1613"/>
                  </a:cubicBezTo>
                  <a:cubicBezTo>
                    <a:pt x="0" y="729"/>
                    <a:pt x="712" y="11"/>
                    <a:pt x="1593" y="0"/>
                  </a:cubicBezTo>
                  <a:lnTo>
                    <a:pt x="1614" y="0"/>
                  </a:lnTo>
                  <a:lnTo>
                    <a:pt x="3227" y="0"/>
                  </a:lnTo>
                  <a:lnTo>
                    <a:pt x="3227" y="1613"/>
                  </a:lnTo>
                  <a:lnTo>
                    <a:pt x="3227" y="163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charset="0"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404E63"/>
                </a:solidFill>
                <a:effectLst/>
                <a:uLnTx/>
                <a:uFillTx/>
                <a:latin typeface="Arial" charset="0"/>
                <a:ea typeface="宋体" pitchFamily="2" charset="-122"/>
                <a:cs typeface="+mn-cs"/>
              </a:endParaRPr>
            </a:p>
          </p:txBody>
        </p:sp>
        <p:sp>
          <p:nvSpPr>
            <p:cNvPr id="29" name="TextBox 5"/>
            <p:cNvSpPr txBox="1">
              <a:spLocks noChangeArrowheads="1"/>
            </p:cNvSpPr>
            <p:nvPr/>
          </p:nvSpPr>
          <p:spPr bwMode="auto">
            <a:xfrm>
              <a:off x="1848072" y="1771510"/>
              <a:ext cx="906017" cy="83099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charset="0"/>
                <a:buNone/>
                <a:tabLst/>
                <a:defRPr/>
              </a:pPr>
              <a:r>
                <a:rPr kumimoji="0" lang="en-US" altLang="zh-CN" sz="4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+mn-cs"/>
                </a:rPr>
                <a:t>01</a:t>
              </a:r>
              <a:endParaRPr kumimoji="0" lang="zh-CN" altLang="en-US" sz="4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endParaRPr>
            </a:p>
          </p:txBody>
        </p:sp>
      </p:grpSp>
      <p:sp>
        <p:nvSpPr>
          <p:cNvPr id="30" name="TextBox 6"/>
          <p:cNvSpPr txBox="1">
            <a:spLocks noChangeArrowheads="1"/>
          </p:cNvSpPr>
          <p:nvPr/>
        </p:nvSpPr>
        <p:spPr bwMode="auto">
          <a:xfrm>
            <a:off x="3258343" y="2324158"/>
            <a:ext cx="725487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9pPr>
          </a:lstStyle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zh-CN" altLang="en-US" sz="2400" dirty="0">
                <a:latin typeface="微软雅黑" pitchFamily="34" charset="-122"/>
                <a:ea typeface="微软雅黑" pitchFamily="34" charset="-122"/>
              </a:rPr>
              <a:t>最新的版本兼容性不一定最好，建议</a:t>
            </a:r>
            <a:r>
              <a:rPr lang="en-US" altLang="zh-CN" sz="2400" dirty="0">
                <a:latin typeface="微软雅黑" pitchFamily="34" charset="-122"/>
                <a:ea typeface="微软雅黑" pitchFamily="34" charset="-122"/>
              </a:rPr>
              <a:t>3.8</a:t>
            </a:r>
            <a:r>
              <a:rPr lang="zh-CN" altLang="en-US" sz="2400" dirty="0">
                <a:latin typeface="微软雅黑" pitchFamily="34" charset="-122"/>
                <a:ea typeface="微软雅黑" pitchFamily="34" charset="-122"/>
              </a:rPr>
              <a:t>或者</a:t>
            </a:r>
            <a:r>
              <a:rPr lang="en-US" altLang="zh-CN" sz="2400" dirty="0">
                <a:latin typeface="微软雅黑" pitchFamily="34" charset="-122"/>
                <a:ea typeface="微软雅黑" pitchFamily="34" charset="-122"/>
              </a:rPr>
              <a:t>3.7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选择对应操作系统版本的安装文件进行下载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zh-CN" altLang="en-US" sz="2400" dirty="0">
                <a:latin typeface="微软雅黑" pitchFamily="34" charset="-122"/>
                <a:ea typeface="微软雅黑" pitchFamily="34" charset="-122"/>
              </a:rPr>
              <a:t>安装时需要勾选“</a:t>
            </a:r>
            <a:r>
              <a:rPr lang="en-US" altLang="zh-CN" sz="2400" dirty="0">
                <a:latin typeface="微软雅黑" pitchFamily="34" charset="-122"/>
                <a:ea typeface="微软雅黑" pitchFamily="34" charset="-122"/>
              </a:rPr>
              <a:t>add Python to PATH</a:t>
            </a:r>
            <a:r>
              <a:rPr lang="zh-CN" altLang="en-US" sz="2400" dirty="0">
                <a:latin typeface="微软雅黑" pitchFamily="34" charset="-122"/>
                <a:ea typeface="微软雅黑" pitchFamily="34" charset="-122"/>
              </a:rPr>
              <a:t>”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1" name="TextBox 7"/>
          <p:cNvSpPr txBox="1">
            <a:spLocks noChangeArrowheads="1"/>
          </p:cNvSpPr>
          <p:nvPr/>
        </p:nvSpPr>
        <p:spPr bwMode="auto">
          <a:xfrm>
            <a:off x="3342481" y="4584211"/>
            <a:ext cx="8419459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9pPr>
          </a:lstStyle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在命令提示符或者终端中输入以下命令进行安装</a:t>
            </a:r>
            <a:r>
              <a:rPr lang="zh-CN" altLang="en-US" sz="2400" dirty="0">
                <a:latin typeface="微软雅黑" pitchFamily="34" charset="-122"/>
                <a:ea typeface="微软雅黑" pitchFamily="34" charset="-122"/>
              </a:rPr>
              <a:t>：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  <a:p>
            <a:pPr lvl="0" algn="just"/>
            <a:r>
              <a:rPr lang="zh-CN" altLang="en-US" sz="2400" dirty="0">
                <a:latin typeface="微软雅黑" pitchFamily="34" charset="-122"/>
                <a:ea typeface="微软雅黑" pitchFamily="34" charset="-122"/>
              </a:rPr>
              <a:t>    </a:t>
            </a:r>
            <a:r>
              <a:rPr lang="en-US" altLang="zh-CN" sz="2400" dirty="0">
                <a:latin typeface="微软雅黑" pitchFamily="34" charset="-122"/>
                <a:ea typeface="微软雅黑" pitchFamily="34" charset="-122"/>
              </a:rPr>
              <a:t>pip</a:t>
            </a:r>
            <a:r>
              <a:rPr lang="zh-CN" altLang="en-US" sz="2400" dirty="0">
                <a:latin typeface="微软雅黑" pitchFamily="34" charset="-122"/>
                <a:ea typeface="微软雅黑" pitchFamily="34" charset="-122"/>
              </a:rPr>
              <a:t> </a:t>
            </a:r>
            <a:r>
              <a:rPr lang="en-US" altLang="zh-CN" sz="2400" dirty="0">
                <a:latin typeface="微软雅黑" pitchFamily="34" charset="-122"/>
                <a:ea typeface="微软雅黑" pitchFamily="34" charset="-122"/>
              </a:rPr>
              <a:t>install</a:t>
            </a:r>
            <a:r>
              <a:rPr lang="zh-CN" altLang="en-US" sz="2400" dirty="0">
                <a:latin typeface="微软雅黑" pitchFamily="34" charset="-122"/>
                <a:ea typeface="微软雅黑" pitchFamily="34" charset="-122"/>
              </a:rPr>
              <a:t> </a:t>
            </a:r>
            <a:r>
              <a:rPr lang="en-US" altLang="zh-CN" sz="2400" dirty="0">
                <a:latin typeface="微软雅黑" pitchFamily="34" charset="-122"/>
                <a:ea typeface="微软雅黑" pitchFamily="34" charset="-122"/>
              </a:rPr>
              <a:t>jupyter</a:t>
            </a:r>
            <a:r>
              <a:rPr lang="zh-CN" altLang="en-US" sz="2400" dirty="0">
                <a:latin typeface="微软雅黑" pitchFamily="34" charset="-122"/>
                <a:ea typeface="微软雅黑" pitchFamily="34" charset="-122"/>
              </a:rPr>
              <a:t> </a:t>
            </a:r>
            <a:r>
              <a:rPr lang="en-US" altLang="zh-CN" sz="2400" dirty="0">
                <a:latin typeface="微软雅黑" pitchFamily="34" charset="-122"/>
                <a:ea typeface="微软雅黑" pitchFamily="34" charset="-122"/>
              </a:rPr>
              <a:t>–</a:t>
            </a:r>
            <a:r>
              <a:rPr lang="en-US" altLang="zh-CN" sz="2400" dirty="0" err="1">
                <a:latin typeface="微软雅黑" pitchFamily="34" charset="-122"/>
                <a:ea typeface="微软雅黑" pitchFamily="34" charset="-122"/>
              </a:rPr>
              <a:t>i</a:t>
            </a:r>
            <a:r>
              <a:rPr lang="zh-CN" altLang="en-US" sz="2400" dirty="0">
                <a:latin typeface="微软雅黑" pitchFamily="34" charset="-122"/>
                <a:ea typeface="微软雅黑" pitchFamily="34" charset="-122"/>
              </a:rPr>
              <a:t> </a:t>
            </a:r>
            <a:r>
              <a:rPr lang="en-US" altLang="zh-CN" sz="2400" dirty="0">
                <a:latin typeface="微软雅黑" pitchFamily="34" charset="-122"/>
                <a:ea typeface="微软雅黑" pitchFamily="34" charset="-122"/>
              </a:rPr>
              <a:t>https://pypi.douban.com/simple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注意：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macOS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中需要将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pip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改为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pip3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zh-CN" altLang="en-US" sz="2400" noProof="0" dirty="0">
                <a:latin typeface="微软雅黑" pitchFamily="34" charset="-122"/>
                <a:ea typeface="微软雅黑" pitchFamily="34" charset="-122"/>
              </a:rPr>
              <a:t>在命令提示符或者终端中输入</a:t>
            </a:r>
            <a:r>
              <a:rPr lang="zh-CN" altLang="en-US" sz="2400" dirty="0">
                <a:latin typeface="微软雅黑" pitchFamily="34" charset="-122"/>
                <a:ea typeface="微软雅黑" pitchFamily="34" charset="-122"/>
              </a:rPr>
              <a:t>以下</a:t>
            </a:r>
            <a:r>
              <a:rPr lang="zh-CN" altLang="en-US" sz="2400" noProof="0" dirty="0">
                <a:latin typeface="微软雅黑" pitchFamily="34" charset="-122"/>
                <a:ea typeface="微软雅黑" pitchFamily="34" charset="-122"/>
              </a:rPr>
              <a:t>命令运行</a:t>
            </a:r>
            <a:r>
              <a:rPr lang="en-US" altLang="zh-CN" sz="2400" noProof="0" dirty="0">
                <a:latin typeface="微软雅黑" pitchFamily="34" charset="-122"/>
                <a:ea typeface="微软雅黑" pitchFamily="34" charset="-122"/>
              </a:rPr>
              <a:t>Jupyter</a:t>
            </a:r>
          </a:p>
          <a:p>
            <a:pPr lvl="0" algn="just"/>
            <a:r>
              <a:rPr lang="zh-CN" altLang="en-US" sz="2400" noProof="0" dirty="0">
                <a:latin typeface="微软雅黑" pitchFamily="34" charset="-122"/>
                <a:ea typeface="微软雅黑" pitchFamily="34" charset="-122"/>
              </a:rPr>
              <a:t>    </a:t>
            </a:r>
            <a:r>
              <a:rPr lang="en-US" altLang="zh-CN" sz="2400" noProof="0" dirty="0">
                <a:latin typeface="微软雅黑" pitchFamily="34" charset="-122"/>
                <a:ea typeface="微软雅黑" pitchFamily="34" charset="-122"/>
              </a:rPr>
              <a:t>jupyter</a:t>
            </a:r>
            <a:r>
              <a:rPr lang="zh-CN" altLang="en-US" sz="2400" noProof="0" dirty="0">
                <a:latin typeface="微软雅黑" pitchFamily="34" charset="-122"/>
                <a:ea typeface="微软雅黑" pitchFamily="34" charset="-122"/>
              </a:rPr>
              <a:t> </a:t>
            </a:r>
            <a:r>
              <a:rPr lang="en-US" altLang="zh-CN" sz="2400" noProof="0" dirty="0">
                <a:latin typeface="微软雅黑" pitchFamily="34" charset="-122"/>
                <a:ea typeface="微软雅黑" pitchFamily="34" charset="-122"/>
              </a:rPr>
              <a:t>notebook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2" name="TextBox 8"/>
          <p:cNvSpPr txBox="1">
            <a:spLocks noChangeArrowheads="1"/>
          </p:cNvSpPr>
          <p:nvPr/>
        </p:nvSpPr>
        <p:spPr bwMode="auto">
          <a:xfrm>
            <a:off x="3312318" y="1732020"/>
            <a:ext cx="7200900" cy="523220"/>
          </a:xfrm>
          <a:prstGeom prst="rect">
            <a:avLst/>
          </a:prstGeom>
          <a:solidFill>
            <a:srgbClr val="8CC344"/>
          </a:solidFill>
          <a:ln>
            <a:noFill/>
          </a:ln>
        </p:spPr>
        <p:txBody>
          <a:bodyPr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9pPr>
          </a:lstStyle>
          <a:p>
            <a:pPr lvl="0"/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安装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Python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官方解释器</a:t>
            </a:r>
          </a:p>
        </p:txBody>
      </p:sp>
      <p:sp>
        <p:nvSpPr>
          <p:cNvPr id="33" name="TextBox 9"/>
          <p:cNvSpPr txBox="1">
            <a:spLocks noChangeArrowheads="1"/>
          </p:cNvSpPr>
          <p:nvPr/>
        </p:nvSpPr>
        <p:spPr bwMode="auto">
          <a:xfrm>
            <a:off x="3336131" y="4011123"/>
            <a:ext cx="7177087" cy="523220"/>
          </a:xfrm>
          <a:prstGeom prst="rect">
            <a:avLst/>
          </a:prstGeom>
          <a:solidFill>
            <a:srgbClr val="004C40"/>
          </a:solidFill>
          <a:ln>
            <a:noFill/>
          </a:ln>
        </p:spPr>
        <p:txBody>
          <a:bodyPr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9pPr>
          </a:lstStyle>
          <a:p>
            <a:pPr lvl="0"/>
            <a:r>
              <a:rPr lang="zh-CN" altLang="en-US" sz="2800" b="1" dirty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安装</a:t>
            </a:r>
            <a:r>
              <a:rPr lang="en-US" altLang="zh-CN" sz="2800" b="1" dirty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Python</a:t>
            </a:r>
            <a:r>
              <a:rPr lang="zh-CN" altLang="en-US" sz="2800" b="1" dirty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开发工具</a:t>
            </a:r>
            <a:r>
              <a:rPr lang="en-US" altLang="zh-CN" sz="2800" b="1" dirty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-Jupyter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34" name="组合 33"/>
          <p:cNvGrpSpPr/>
          <p:nvPr/>
        </p:nvGrpSpPr>
        <p:grpSpPr>
          <a:xfrm>
            <a:off x="1600993" y="4533411"/>
            <a:ext cx="1447800" cy="1446212"/>
            <a:chOff x="1600993" y="3935094"/>
            <a:chExt cx="1447800" cy="1446212"/>
          </a:xfrm>
          <a:solidFill>
            <a:srgbClr val="004C40"/>
          </a:solidFill>
        </p:grpSpPr>
        <p:sp>
          <p:nvSpPr>
            <p:cNvPr id="35" name="Freeform 14"/>
            <p:cNvSpPr>
              <a:spLocks/>
            </p:cNvSpPr>
            <p:nvPr/>
          </p:nvSpPr>
          <p:spPr bwMode="auto">
            <a:xfrm>
              <a:off x="1600993" y="3935094"/>
              <a:ext cx="1447800" cy="1446212"/>
            </a:xfrm>
            <a:custGeom>
              <a:avLst/>
              <a:gdLst>
                <a:gd name="T0" fmla="*/ 649558364 w 3227"/>
                <a:gd name="T1" fmla="*/ 328184358 h 3227"/>
                <a:gd name="T2" fmla="*/ 324879680 w 3227"/>
                <a:gd name="T3" fmla="*/ 648134227 h 3227"/>
                <a:gd name="T4" fmla="*/ 0 w 3227"/>
                <a:gd name="T5" fmla="*/ 323966725 h 3227"/>
                <a:gd name="T6" fmla="*/ 320652929 w 3227"/>
                <a:gd name="T7" fmla="*/ 0 h 3227"/>
                <a:gd name="T8" fmla="*/ 320652929 w 3227"/>
                <a:gd name="T9" fmla="*/ 0 h 3227"/>
                <a:gd name="T10" fmla="*/ 324879680 w 3227"/>
                <a:gd name="T11" fmla="*/ 0 h 3227"/>
                <a:gd name="T12" fmla="*/ 649558364 w 3227"/>
                <a:gd name="T13" fmla="*/ 0 h 3227"/>
                <a:gd name="T14" fmla="*/ 649558364 w 3227"/>
                <a:gd name="T15" fmla="*/ 323966725 h 3227"/>
                <a:gd name="T16" fmla="*/ 649558364 w 3227"/>
                <a:gd name="T17" fmla="*/ 328184358 h 322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227" h="3227">
                  <a:moveTo>
                    <a:pt x="3227" y="1634"/>
                  </a:moveTo>
                  <a:cubicBezTo>
                    <a:pt x="3216" y="2515"/>
                    <a:pt x="2498" y="3227"/>
                    <a:pt x="1614" y="3227"/>
                  </a:cubicBezTo>
                  <a:cubicBezTo>
                    <a:pt x="723" y="3227"/>
                    <a:pt x="0" y="2504"/>
                    <a:pt x="0" y="1613"/>
                  </a:cubicBezTo>
                  <a:cubicBezTo>
                    <a:pt x="0" y="729"/>
                    <a:pt x="712" y="11"/>
                    <a:pt x="1593" y="0"/>
                  </a:cubicBezTo>
                  <a:lnTo>
                    <a:pt x="1614" y="0"/>
                  </a:lnTo>
                  <a:lnTo>
                    <a:pt x="3227" y="0"/>
                  </a:lnTo>
                  <a:lnTo>
                    <a:pt x="3227" y="1613"/>
                  </a:lnTo>
                  <a:lnTo>
                    <a:pt x="3227" y="163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charset="0"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404E63"/>
                </a:solidFill>
                <a:effectLst/>
                <a:uLnTx/>
                <a:uFillTx/>
                <a:latin typeface="Arial" charset="0"/>
                <a:ea typeface="宋体" pitchFamily="2" charset="-122"/>
                <a:cs typeface="+mn-cs"/>
              </a:endParaRPr>
            </a:p>
          </p:txBody>
        </p:sp>
        <p:sp>
          <p:nvSpPr>
            <p:cNvPr id="36" name="TextBox 11"/>
            <p:cNvSpPr txBox="1">
              <a:spLocks noChangeArrowheads="1"/>
            </p:cNvSpPr>
            <p:nvPr/>
          </p:nvSpPr>
          <p:spPr bwMode="auto">
            <a:xfrm>
              <a:off x="1871884" y="4170559"/>
              <a:ext cx="906017" cy="83099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charset="0"/>
                <a:buNone/>
                <a:tabLst/>
                <a:defRPr/>
              </a:pPr>
              <a:r>
                <a:rPr kumimoji="0" lang="en-US" altLang="zh-CN" sz="4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+mn-cs"/>
                </a:rPr>
                <a:t>02</a:t>
              </a:r>
              <a:endParaRPr kumimoji="0" lang="zh-CN" altLang="en-US" sz="4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46786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:blinds dir="vert"/>
      </p:transition>
    </mc:Choice>
    <mc:Fallback xmlns="">
      <p:transition spd="slow" advClick="0" advTm="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 tmFilter="0,0; .5, 1; 1, 1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300"/>
                            </p:stCondLst>
                            <p:childTnLst>
                              <p:par>
                                <p:cTn id="4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3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7800"/>
                            </p:stCondLst>
                            <p:childTnLst>
                              <p:par>
                                <p:cTn id="51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 tmFilter="0,0; .5, 1; 1, 1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/>
      <p:bldP spid="30" grpId="0"/>
      <p:bldP spid="31" grpId="0"/>
      <p:bldP spid="32" grpId="0" animBg="1"/>
      <p:bldP spid="3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543" y="548372"/>
            <a:ext cx="3809642" cy="698853"/>
            <a:chOff x="544" y="253844"/>
            <a:chExt cx="3672407" cy="810497"/>
          </a:xfrm>
          <a:solidFill>
            <a:srgbClr val="004C40"/>
          </a:solidFill>
        </p:grpSpPr>
        <p:sp>
          <p:nvSpPr>
            <p:cNvPr id="4" name="矩形 3"/>
            <p:cNvSpPr/>
            <p:nvPr/>
          </p:nvSpPr>
          <p:spPr>
            <a:xfrm>
              <a:off x="544" y="343214"/>
              <a:ext cx="3213356" cy="63175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等腰三角形 4"/>
            <p:cNvSpPr/>
            <p:nvPr/>
          </p:nvSpPr>
          <p:spPr>
            <a:xfrm rot="5400000">
              <a:off x="3036418" y="427808"/>
              <a:ext cx="810497" cy="462569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6" name="标题 1"/>
          <p:cNvSpPr txBox="1">
            <a:spLocks/>
          </p:cNvSpPr>
          <p:nvPr/>
        </p:nvSpPr>
        <p:spPr>
          <a:xfrm>
            <a:off x="933590" y="617251"/>
            <a:ext cx="7095588" cy="795094"/>
          </a:xfrm>
          <a:prstGeom prst="rect">
            <a:avLst/>
          </a:prstGeom>
        </p:spPr>
        <p:txBody>
          <a:bodyPr lIns="91437" tIns="45718" rIns="91437" bIns="45718">
            <a:normAutofit/>
          </a:bodyPr>
          <a:lstStyle>
            <a:lvl1pPr algn="ctr" defTabSz="914345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CN" sz="28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Hello world!</a:t>
            </a:r>
            <a:endParaRPr lang="zh-CN" altLang="en-US" sz="2800" b="1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" name="椭圆 6"/>
          <p:cNvSpPr/>
          <p:nvPr/>
        </p:nvSpPr>
        <p:spPr>
          <a:xfrm>
            <a:off x="154853" y="507428"/>
            <a:ext cx="780701" cy="780742"/>
          </a:xfrm>
          <a:prstGeom prst="ellipse">
            <a:avLst/>
          </a:prstGeom>
          <a:gradFill>
            <a:gsLst>
              <a:gs pos="34000">
                <a:schemeClr val="bg1"/>
              </a:gs>
              <a:gs pos="96000">
                <a:srgbClr val="DBDBDD"/>
              </a:gs>
            </a:gsLst>
            <a:path path="circle">
              <a:fillToRect l="100000" t="100000"/>
            </a:path>
          </a:gradFill>
          <a:ln w="19050">
            <a:solidFill>
              <a:schemeClr val="bg1"/>
            </a:solidFill>
          </a:ln>
          <a:effectLst>
            <a:outerShdw blurRad="254000" dist="88900" dir="7200000" sx="92000" sy="92000" algn="ctr" rotWithShape="0">
              <a:srgbClr val="000000">
                <a:alpha val="7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spcCol="0" rtlCol="0" anchor="ctr"/>
          <a:lstStyle/>
          <a:p>
            <a:pPr algn="ctr"/>
            <a:endParaRPr lang="zh-CN" altLang="en-US"/>
          </a:p>
        </p:txBody>
      </p:sp>
      <p:sp>
        <p:nvSpPr>
          <p:cNvPr id="8" name="TextBox 7"/>
          <p:cNvSpPr txBox="1"/>
          <p:nvPr/>
        </p:nvSpPr>
        <p:spPr>
          <a:xfrm>
            <a:off x="199534" y="587400"/>
            <a:ext cx="691209" cy="584771"/>
          </a:xfrm>
          <a:prstGeom prst="rect">
            <a:avLst/>
          </a:prstGeom>
          <a:noFill/>
        </p:spPr>
        <p:txBody>
          <a:bodyPr wrap="none" lIns="91437" tIns="45718" rIns="91437" bIns="45718" rtlCol="0">
            <a:spAutoFit/>
          </a:bodyPr>
          <a:lstStyle/>
          <a:p>
            <a:r>
              <a:rPr lang="en-US" altLang="zh-CN" sz="3200" b="1">
                <a:solidFill>
                  <a:srgbClr val="004C40"/>
                </a:solidFill>
                <a:latin typeface="微软雅黑" pitchFamily="34" charset="-122"/>
                <a:ea typeface="微软雅黑" pitchFamily="34" charset="-122"/>
              </a:rPr>
              <a:t>02</a:t>
            </a:r>
            <a:endParaRPr lang="zh-CN" altLang="en-US" sz="3200" b="1">
              <a:solidFill>
                <a:srgbClr val="004C4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27" name="组合 26"/>
          <p:cNvGrpSpPr/>
          <p:nvPr/>
        </p:nvGrpSpPr>
        <p:grpSpPr>
          <a:xfrm>
            <a:off x="1600993" y="2062220"/>
            <a:ext cx="1447800" cy="1446213"/>
            <a:chOff x="1600993" y="1463903"/>
            <a:chExt cx="1447800" cy="1446213"/>
          </a:xfrm>
          <a:solidFill>
            <a:srgbClr val="8CC344"/>
          </a:solidFill>
        </p:grpSpPr>
        <p:sp>
          <p:nvSpPr>
            <p:cNvPr id="28" name="Freeform 14"/>
            <p:cNvSpPr>
              <a:spLocks/>
            </p:cNvSpPr>
            <p:nvPr/>
          </p:nvSpPr>
          <p:spPr bwMode="auto">
            <a:xfrm>
              <a:off x="1600993" y="1463903"/>
              <a:ext cx="1447800" cy="1446213"/>
            </a:xfrm>
            <a:custGeom>
              <a:avLst/>
              <a:gdLst>
                <a:gd name="T0" fmla="*/ 649558364 w 3227"/>
                <a:gd name="T1" fmla="*/ 328185033 h 3227"/>
                <a:gd name="T2" fmla="*/ 324879680 w 3227"/>
                <a:gd name="T3" fmla="*/ 648135123 h 3227"/>
                <a:gd name="T4" fmla="*/ 0 w 3227"/>
                <a:gd name="T5" fmla="*/ 323966949 h 3227"/>
                <a:gd name="T6" fmla="*/ 320652929 w 3227"/>
                <a:gd name="T7" fmla="*/ 0 h 3227"/>
                <a:gd name="T8" fmla="*/ 320652929 w 3227"/>
                <a:gd name="T9" fmla="*/ 0 h 3227"/>
                <a:gd name="T10" fmla="*/ 324879680 w 3227"/>
                <a:gd name="T11" fmla="*/ 0 h 3227"/>
                <a:gd name="T12" fmla="*/ 649558364 w 3227"/>
                <a:gd name="T13" fmla="*/ 0 h 3227"/>
                <a:gd name="T14" fmla="*/ 649558364 w 3227"/>
                <a:gd name="T15" fmla="*/ 323966949 h 3227"/>
                <a:gd name="T16" fmla="*/ 649558364 w 3227"/>
                <a:gd name="T17" fmla="*/ 328185033 h 322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227" h="3227">
                  <a:moveTo>
                    <a:pt x="3227" y="1634"/>
                  </a:moveTo>
                  <a:cubicBezTo>
                    <a:pt x="3216" y="2515"/>
                    <a:pt x="2498" y="3227"/>
                    <a:pt x="1614" y="3227"/>
                  </a:cubicBezTo>
                  <a:cubicBezTo>
                    <a:pt x="723" y="3227"/>
                    <a:pt x="0" y="2504"/>
                    <a:pt x="0" y="1613"/>
                  </a:cubicBezTo>
                  <a:cubicBezTo>
                    <a:pt x="0" y="729"/>
                    <a:pt x="712" y="11"/>
                    <a:pt x="1593" y="0"/>
                  </a:cubicBezTo>
                  <a:lnTo>
                    <a:pt x="1614" y="0"/>
                  </a:lnTo>
                  <a:lnTo>
                    <a:pt x="3227" y="0"/>
                  </a:lnTo>
                  <a:lnTo>
                    <a:pt x="3227" y="1613"/>
                  </a:lnTo>
                  <a:lnTo>
                    <a:pt x="3227" y="163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charset="0"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404E63"/>
                </a:solidFill>
                <a:effectLst/>
                <a:uLnTx/>
                <a:uFillTx/>
                <a:latin typeface="Arial" charset="0"/>
                <a:ea typeface="宋体" pitchFamily="2" charset="-122"/>
                <a:cs typeface="+mn-cs"/>
              </a:endParaRPr>
            </a:p>
          </p:txBody>
        </p:sp>
        <p:sp>
          <p:nvSpPr>
            <p:cNvPr id="29" name="TextBox 5"/>
            <p:cNvSpPr txBox="1">
              <a:spLocks noChangeArrowheads="1"/>
            </p:cNvSpPr>
            <p:nvPr/>
          </p:nvSpPr>
          <p:spPr bwMode="auto">
            <a:xfrm>
              <a:off x="1848072" y="1771510"/>
              <a:ext cx="906017" cy="83099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charset="0"/>
                <a:buNone/>
                <a:tabLst/>
                <a:defRPr/>
              </a:pPr>
              <a:r>
                <a:rPr kumimoji="0" lang="en-US" altLang="zh-CN" sz="4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+mn-cs"/>
                </a:rPr>
                <a:t>01</a:t>
              </a:r>
              <a:endParaRPr kumimoji="0" lang="zh-CN" altLang="en-US" sz="4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endParaRPr>
            </a:p>
          </p:txBody>
        </p:sp>
      </p:grpSp>
      <p:sp>
        <p:nvSpPr>
          <p:cNvPr id="30" name="TextBox 6"/>
          <p:cNvSpPr txBox="1">
            <a:spLocks noChangeArrowheads="1"/>
          </p:cNvSpPr>
          <p:nvPr/>
        </p:nvSpPr>
        <p:spPr bwMode="auto">
          <a:xfrm>
            <a:off x="3258343" y="2324158"/>
            <a:ext cx="725487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9pPr>
          </a:lstStyle>
          <a:p>
            <a:pPr lvl="0" algn="just"/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输入一行命令，立刻执行，并显示结果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  <a:p>
            <a:pPr lvl="0" algn="just"/>
            <a:r>
              <a:rPr lang="zh-CN" altLang="en-US" sz="2400" dirty="0">
                <a:latin typeface="微软雅黑" pitchFamily="34" charset="-122"/>
                <a:ea typeface="微软雅黑" pitchFamily="34" charset="-122"/>
              </a:rPr>
              <a:t>允许直接输入一个表达式，无须</a:t>
            </a:r>
            <a:r>
              <a:rPr lang="en-US" altLang="zh-CN" sz="2400" dirty="0">
                <a:latin typeface="微软雅黑" pitchFamily="34" charset="-122"/>
                <a:ea typeface="微软雅黑" pitchFamily="34" charset="-122"/>
              </a:rPr>
              <a:t>print</a:t>
            </a:r>
            <a:r>
              <a:rPr lang="zh-CN" altLang="en-US" sz="2400" dirty="0">
                <a:latin typeface="微软雅黑" pitchFamily="34" charset="-122"/>
                <a:ea typeface="微软雅黑" pitchFamily="34" charset="-122"/>
              </a:rPr>
              <a:t>来帮忙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1" name="TextBox 7"/>
          <p:cNvSpPr txBox="1">
            <a:spLocks noChangeArrowheads="1"/>
          </p:cNvSpPr>
          <p:nvPr/>
        </p:nvSpPr>
        <p:spPr bwMode="auto">
          <a:xfrm>
            <a:off x="3342481" y="4584211"/>
            <a:ext cx="724852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9pPr>
          </a:lstStyle>
          <a:p>
            <a:pPr lvl="0" algn="just"/>
            <a:r>
              <a:rPr lang="zh-CN" altLang="en-US" sz="2400">
                <a:latin typeface="微软雅黑" pitchFamily="34" charset="-122"/>
                <a:ea typeface="微软雅黑" pitchFamily="34" charset="-122"/>
              </a:rPr>
              <a:t>将</a:t>
            </a:r>
            <a:r>
              <a:rPr lang="en-US" altLang="zh-CN" sz="2400">
                <a:latin typeface="微软雅黑" pitchFamily="34" charset="-122"/>
                <a:ea typeface="微软雅黑" pitchFamily="34" charset="-122"/>
              </a:rPr>
              <a:t>Python</a:t>
            </a:r>
            <a:r>
              <a:rPr lang="zh-CN" altLang="en-US" sz="2400">
                <a:latin typeface="微软雅黑" pitchFamily="34" charset="-122"/>
                <a:ea typeface="微软雅黑" pitchFamily="34" charset="-122"/>
              </a:rPr>
              <a:t>程序保存成在以扩展名</a:t>
            </a:r>
            <a:r>
              <a:rPr lang="en-US" altLang="zh-CN" sz="2400">
                <a:latin typeface="微软雅黑" pitchFamily="34" charset="-122"/>
                <a:ea typeface="微软雅黑" pitchFamily="34" charset="-122"/>
              </a:rPr>
              <a:t>py</a:t>
            </a:r>
            <a:r>
              <a:rPr lang="zh-CN" altLang="en-US" sz="2400">
                <a:latin typeface="微软雅黑" pitchFamily="34" charset="-122"/>
                <a:ea typeface="微软雅黑" pitchFamily="34" charset="-122"/>
              </a:rPr>
              <a:t>结尾的文件中</a:t>
            </a:r>
            <a:endParaRPr lang="en-US" altLang="zh-CN" sz="2400">
              <a:latin typeface="微软雅黑" pitchFamily="34" charset="-122"/>
              <a:ea typeface="微软雅黑" pitchFamily="34" charset="-122"/>
            </a:endParaRPr>
          </a:p>
          <a:p>
            <a:pPr lvl="0" algn="just"/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在</a:t>
            </a:r>
            <a:r>
              <a:rPr kumimoji="0" lang="en-US" altLang="zh-CN" sz="2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IDLE</a:t>
            </a:r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中通过</a:t>
            </a:r>
            <a:r>
              <a:rPr lang="en-US" altLang="zh-CN" sz="2400">
                <a:latin typeface="微软雅黑" pitchFamily="34" charset="-122"/>
                <a:ea typeface="微软雅黑" pitchFamily="34" charset="-122"/>
              </a:rPr>
              <a:t>“Run Module”</a:t>
            </a:r>
            <a:r>
              <a:rPr lang="zh-CN" altLang="en-US" sz="2400">
                <a:latin typeface="微软雅黑" pitchFamily="34" charset="-122"/>
                <a:ea typeface="微软雅黑" pitchFamily="34" charset="-122"/>
              </a:rPr>
              <a:t>运行程序</a:t>
            </a:r>
            <a:endParaRPr lang="en-US" altLang="zh-CN" sz="2400">
              <a:latin typeface="微软雅黑" pitchFamily="34" charset="-122"/>
              <a:ea typeface="微软雅黑" pitchFamily="34" charset="-122"/>
            </a:endParaRPr>
          </a:p>
          <a:p>
            <a:pPr lvl="0" algn="just"/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在操作系统中直接双击也可以运行</a:t>
            </a:r>
          </a:p>
        </p:txBody>
      </p:sp>
      <p:sp>
        <p:nvSpPr>
          <p:cNvPr id="32" name="TextBox 8"/>
          <p:cNvSpPr txBox="1">
            <a:spLocks noChangeArrowheads="1"/>
          </p:cNvSpPr>
          <p:nvPr/>
        </p:nvSpPr>
        <p:spPr bwMode="auto">
          <a:xfrm>
            <a:off x="3312318" y="1732020"/>
            <a:ext cx="7200900" cy="523220"/>
          </a:xfrm>
          <a:prstGeom prst="rect">
            <a:avLst/>
          </a:prstGeom>
          <a:solidFill>
            <a:srgbClr val="8CC344"/>
          </a:solidFill>
          <a:ln>
            <a:noFill/>
          </a:ln>
        </p:spPr>
        <p:txBody>
          <a:bodyPr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9pPr>
          </a:lstStyle>
          <a:p>
            <a:pPr lvl="0"/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在交互模式下运行程序</a:t>
            </a:r>
          </a:p>
        </p:txBody>
      </p:sp>
      <p:sp>
        <p:nvSpPr>
          <p:cNvPr id="33" name="TextBox 9"/>
          <p:cNvSpPr txBox="1">
            <a:spLocks noChangeArrowheads="1"/>
          </p:cNvSpPr>
          <p:nvPr/>
        </p:nvSpPr>
        <p:spPr bwMode="auto">
          <a:xfrm>
            <a:off x="3336131" y="4011123"/>
            <a:ext cx="7177087" cy="523220"/>
          </a:xfrm>
          <a:prstGeom prst="rect">
            <a:avLst/>
          </a:prstGeom>
          <a:solidFill>
            <a:srgbClr val="004C40"/>
          </a:solidFill>
          <a:ln>
            <a:noFill/>
          </a:ln>
        </p:spPr>
        <p:txBody>
          <a:bodyPr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9pPr>
          </a:lstStyle>
          <a:p>
            <a:pPr lvl="0"/>
            <a:r>
              <a:rPr lang="zh-CN" altLang="en-US" sz="2800" b="1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以脚本方式运行程序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34" name="组合 33"/>
          <p:cNvGrpSpPr/>
          <p:nvPr/>
        </p:nvGrpSpPr>
        <p:grpSpPr>
          <a:xfrm>
            <a:off x="1600993" y="4533411"/>
            <a:ext cx="1447800" cy="1446212"/>
            <a:chOff x="1600993" y="3935094"/>
            <a:chExt cx="1447800" cy="1446212"/>
          </a:xfrm>
          <a:solidFill>
            <a:srgbClr val="004C40"/>
          </a:solidFill>
        </p:grpSpPr>
        <p:sp>
          <p:nvSpPr>
            <p:cNvPr id="35" name="Freeform 14"/>
            <p:cNvSpPr>
              <a:spLocks/>
            </p:cNvSpPr>
            <p:nvPr/>
          </p:nvSpPr>
          <p:spPr bwMode="auto">
            <a:xfrm>
              <a:off x="1600993" y="3935094"/>
              <a:ext cx="1447800" cy="1446212"/>
            </a:xfrm>
            <a:custGeom>
              <a:avLst/>
              <a:gdLst>
                <a:gd name="T0" fmla="*/ 649558364 w 3227"/>
                <a:gd name="T1" fmla="*/ 328184358 h 3227"/>
                <a:gd name="T2" fmla="*/ 324879680 w 3227"/>
                <a:gd name="T3" fmla="*/ 648134227 h 3227"/>
                <a:gd name="T4" fmla="*/ 0 w 3227"/>
                <a:gd name="T5" fmla="*/ 323966725 h 3227"/>
                <a:gd name="T6" fmla="*/ 320652929 w 3227"/>
                <a:gd name="T7" fmla="*/ 0 h 3227"/>
                <a:gd name="T8" fmla="*/ 320652929 w 3227"/>
                <a:gd name="T9" fmla="*/ 0 h 3227"/>
                <a:gd name="T10" fmla="*/ 324879680 w 3227"/>
                <a:gd name="T11" fmla="*/ 0 h 3227"/>
                <a:gd name="T12" fmla="*/ 649558364 w 3227"/>
                <a:gd name="T13" fmla="*/ 0 h 3227"/>
                <a:gd name="T14" fmla="*/ 649558364 w 3227"/>
                <a:gd name="T15" fmla="*/ 323966725 h 3227"/>
                <a:gd name="T16" fmla="*/ 649558364 w 3227"/>
                <a:gd name="T17" fmla="*/ 328184358 h 322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227" h="3227">
                  <a:moveTo>
                    <a:pt x="3227" y="1634"/>
                  </a:moveTo>
                  <a:cubicBezTo>
                    <a:pt x="3216" y="2515"/>
                    <a:pt x="2498" y="3227"/>
                    <a:pt x="1614" y="3227"/>
                  </a:cubicBezTo>
                  <a:cubicBezTo>
                    <a:pt x="723" y="3227"/>
                    <a:pt x="0" y="2504"/>
                    <a:pt x="0" y="1613"/>
                  </a:cubicBezTo>
                  <a:cubicBezTo>
                    <a:pt x="0" y="729"/>
                    <a:pt x="712" y="11"/>
                    <a:pt x="1593" y="0"/>
                  </a:cubicBezTo>
                  <a:lnTo>
                    <a:pt x="1614" y="0"/>
                  </a:lnTo>
                  <a:lnTo>
                    <a:pt x="3227" y="0"/>
                  </a:lnTo>
                  <a:lnTo>
                    <a:pt x="3227" y="1613"/>
                  </a:lnTo>
                  <a:lnTo>
                    <a:pt x="3227" y="163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charset="0"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404E63"/>
                </a:solidFill>
                <a:effectLst/>
                <a:uLnTx/>
                <a:uFillTx/>
                <a:latin typeface="Arial" charset="0"/>
                <a:ea typeface="宋体" pitchFamily="2" charset="-122"/>
                <a:cs typeface="+mn-cs"/>
              </a:endParaRPr>
            </a:p>
          </p:txBody>
        </p:sp>
        <p:sp>
          <p:nvSpPr>
            <p:cNvPr id="36" name="TextBox 11"/>
            <p:cNvSpPr txBox="1">
              <a:spLocks noChangeArrowheads="1"/>
            </p:cNvSpPr>
            <p:nvPr/>
          </p:nvSpPr>
          <p:spPr bwMode="auto">
            <a:xfrm>
              <a:off x="1871884" y="4170559"/>
              <a:ext cx="906017" cy="83099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charset="0"/>
                <a:buNone/>
                <a:tabLst/>
                <a:defRPr/>
              </a:pPr>
              <a:r>
                <a:rPr kumimoji="0" lang="en-US" altLang="zh-CN" sz="4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+mn-cs"/>
                </a:rPr>
                <a:t>02</a:t>
              </a:r>
              <a:endParaRPr kumimoji="0" lang="zh-CN" altLang="en-US" sz="4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1219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:blinds dir="vert"/>
      </p:transition>
    </mc:Choice>
    <mc:Fallback xmlns="">
      <p:transition spd="slow" advClick="0" advTm="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 tmFilter="0,0; .5, 1; 1, 1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900"/>
                            </p:stCondLst>
                            <p:childTnLst>
                              <p:par>
                                <p:cTn id="4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9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6400"/>
                            </p:stCondLst>
                            <p:childTnLst>
                              <p:par>
                                <p:cTn id="51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 tmFilter="0,0; .5, 1; 1, 1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/>
      <p:bldP spid="30" grpId="0"/>
      <p:bldP spid="31" grpId="0"/>
      <p:bldP spid="32" grpId="0" animBg="1"/>
      <p:bldP spid="3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543" y="548372"/>
            <a:ext cx="3341938" cy="698853"/>
            <a:chOff x="544" y="253844"/>
            <a:chExt cx="3672407" cy="810497"/>
          </a:xfrm>
          <a:solidFill>
            <a:srgbClr val="004C40"/>
          </a:solidFill>
        </p:grpSpPr>
        <p:sp>
          <p:nvSpPr>
            <p:cNvPr id="4" name="矩形 3"/>
            <p:cNvSpPr/>
            <p:nvPr/>
          </p:nvSpPr>
          <p:spPr>
            <a:xfrm>
              <a:off x="544" y="343214"/>
              <a:ext cx="3213356" cy="63175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等腰三角形 4"/>
            <p:cNvSpPr/>
            <p:nvPr/>
          </p:nvSpPr>
          <p:spPr>
            <a:xfrm rot="5400000">
              <a:off x="3036418" y="427808"/>
              <a:ext cx="810497" cy="462569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6" name="标题 1"/>
          <p:cNvSpPr txBox="1">
            <a:spLocks/>
          </p:cNvSpPr>
          <p:nvPr/>
        </p:nvSpPr>
        <p:spPr>
          <a:xfrm>
            <a:off x="933590" y="617251"/>
            <a:ext cx="7095588" cy="795094"/>
          </a:xfrm>
          <a:prstGeom prst="rect">
            <a:avLst/>
          </a:prstGeom>
        </p:spPr>
        <p:txBody>
          <a:bodyPr lIns="91437" tIns="45718" rIns="91437" bIns="45718">
            <a:normAutofit/>
          </a:bodyPr>
          <a:lstStyle>
            <a:lvl1pPr algn="ctr" defTabSz="914345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28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输入和输出</a:t>
            </a:r>
          </a:p>
        </p:txBody>
      </p:sp>
      <p:sp>
        <p:nvSpPr>
          <p:cNvPr id="7" name="椭圆 6"/>
          <p:cNvSpPr/>
          <p:nvPr/>
        </p:nvSpPr>
        <p:spPr>
          <a:xfrm>
            <a:off x="154853" y="507428"/>
            <a:ext cx="780701" cy="780742"/>
          </a:xfrm>
          <a:prstGeom prst="ellipse">
            <a:avLst/>
          </a:prstGeom>
          <a:gradFill>
            <a:gsLst>
              <a:gs pos="34000">
                <a:schemeClr val="bg1"/>
              </a:gs>
              <a:gs pos="96000">
                <a:srgbClr val="DBDBDD"/>
              </a:gs>
            </a:gsLst>
            <a:path path="circle">
              <a:fillToRect l="100000" t="100000"/>
            </a:path>
          </a:gradFill>
          <a:ln w="19050">
            <a:solidFill>
              <a:schemeClr val="bg1"/>
            </a:solidFill>
          </a:ln>
          <a:effectLst>
            <a:outerShdw blurRad="254000" dist="88900" dir="7200000" sx="92000" sy="92000" algn="ctr" rotWithShape="0">
              <a:srgbClr val="000000">
                <a:alpha val="7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spcCol="0" rtlCol="0" anchor="ctr"/>
          <a:lstStyle/>
          <a:p>
            <a:pPr algn="ctr"/>
            <a:endParaRPr lang="zh-CN" altLang="en-US"/>
          </a:p>
        </p:txBody>
      </p:sp>
      <p:sp>
        <p:nvSpPr>
          <p:cNvPr id="8" name="TextBox 7"/>
          <p:cNvSpPr txBox="1"/>
          <p:nvPr/>
        </p:nvSpPr>
        <p:spPr>
          <a:xfrm>
            <a:off x="199534" y="587400"/>
            <a:ext cx="691209" cy="584771"/>
          </a:xfrm>
          <a:prstGeom prst="rect">
            <a:avLst/>
          </a:prstGeom>
          <a:noFill/>
        </p:spPr>
        <p:txBody>
          <a:bodyPr wrap="none" lIns="91437" tIns="45718" rIns="91437" bIns="45718" rtlCol="0">
            <a:spAutoFit/>
          </a:bodyPr>
          <a:lstStyle/>
          <a:p>
            <a:r>
              <a:rPr lang="en-US" altLang="zh-CN" sz="3200" b="1">
                <a:solidFill>
                  <a:srgbClr val="004C40"/>
                </a:solidFill>
                <a:latin typeface="微软雅黑" pitchFamily="34" charset="-122"/>
                <a:ea typeface="微软雅黑" pitchFamily="34" charset="-122"/>
              </a:rPr>
              <a:t>03</a:t>
            </a:r>
            <a:endParaRPr lang="zh-CN" altLang="en-US" sz="3200" b="1">
              <a:solidFill>
                <a:srgbClr val="004C4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27" name="组合 26"/>
          <p:cNvGrpSpPr/>
          <p:nvPr/>
        </p:nvGrpSpPr>
        <p:grpSpPr>
          <a:xfrm>
            <a:off x="1600993" y="2062220"/>
            <a:ext cx="1447800" cy="1446213"/>
            <a:chOff x="1600993" y="1463903"/>
            <a:chExt cx="1447800" cy="1446213"/>
          </a:xfrm>
          <a:solidFill>
            <a:srgbClr val="8CC344"/>
          </a:solidFill>
        </p:grpSpPr>
        <p:sp>
          <p:nvSpPr>
            <p:cNvPr id="28" name="Freeform 14"/>
            <p:cNvSpPr>
              <a:spLocks/>
            </p:cNvSpPr>
            <p:nvPr/>
          </p:nvSpPr>
          <p:spPr bwMode="auto">
            <a:xfrm>
              <a:off x="1600993" y="1463903"/>
              <a:ext cx="1447800" cy="1446213"/>
            </a:xfrm>
            <a:custGeom>
              <a:avLst/>
              <a:gdLst>
                <a:gd name="T0" fmla="*/ 649558364 w 3227"/>
                <a:gd name="T1" fmla="*/ 328185033 h 3227"/>
                <a:gd name="T2" fmla="*/ 324879680 w 3227"/>
                <a:gd name="T3" fmla="*/ 648135123 h 3227"/>
                <a:gd name="T4" fmla="*/ 0 w 3227"/>
                <a:gd name="T5" fmla="*/ 323966949 h 3227"/>
                <a:gd name="T6" fmla="*/ 320652929 w 3227"/>
                <a:gd name="T7" fmla="*/ 0 h 3227"/>
                <a:gd name="T8" fmla="*/ 320652929 w 3227"/>
                <a:gd name="T9" fmla="*/ 0 h 3227"/>
                <a:gd name="T10" fmla="*/ 324879680 w 3227"/>
                <a:gd name="T11" fmla="*/ 0 h 3227"/>
                <a:gd name="T12" fmla="*/ 649558364 w 3227"/>
                <a:gd name="T13" fmla="*/ 0 h 3227"/>
                <a:gd name="T14" fmla="*/ 649558364 w 3227"/>
                <a:gd name="T15" fmla="*/ 323966949 h 3227"/>
                <a:gd name="T16" fmla="*/ 649558364 w 3227"/>
                <a:gd name="T17" fmla="*/ 328185033 h 322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227" h="3227">
                  <a:moveTo>
                    <a:pt x="3227" y="1634"/>
                  </a:moveTo>
                  <a:cubicBezTo>
                    <a:pt x="3216" y="2515"/>
                    <a:pt x="2498" y="3227"/>
                    <a:pt x="1614" y="3227"/>
                  </a:cubicBezTo>
                  <a:cubicBezTo>
                    <a:pt x="723" y="3227"/>
                    <a:pt x="0" y="2504"/>
                    <a:pt x="0" y="1613"/>
                  </a:cubicBezTo>
                  <a:cubicBezTo>
                    <a:pt x="0" y="729"/>
                    <a:pt x="712" y="11"/>
                    <a:pt x="1593" y="0"/>
                  </a:cubicBezTo>
                  <a:lnTo>
                    <a:pt x="1614" y="0"/>
                  </a:lnTo>
                  <a:lnTo>
                    <a:pt x="3227" y="0"/>
                  </a:lnTo>
                  <a:lnTo>
                    <a:pt x="3227" y="1613"/>
                  </a:lnTo>
                  <a:lnTo>
                    <a:pt x="3227" y="163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charset="0"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404E63"/>
                </a:solidFill>
                <a:effectLst/>
                <a:uLnTx/>
                <a:uFillTx/>
                <a:latin typeface="Arial" charset="0"/>
                <a:ea typeface="宋体" pitchFamily="2" charset="-122"/>
                <a:cs typeface="+mn-cs"/>
              </a:endParaRPr>
            </a:p>
          </p:txBody>
        </p:sp>
        <p:sp>
          <p:nvSpPr>
            <p:cNvPr id="29" name="TextBox 5"/>
            <p:cNvSpPr txBox="1">
              <a:spLocks noChangeArrowheads="1"/>
            </p:cNvSpPr>
            <p:nvPr/>
          </p:nvSpPr>
          <p:spPr bwMode="auto">
            <a:xfrm>
              <a:off x="1848072" y="1771510"/>
              <a:ext cx="906017" cy="83099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charset="0"/>
                <a:buNone/>
                <a:tabLst/>
                <a:defRPr/>
              </a:pPr>
              <a:r>
                <a:rPr kumimoji="0" lang="en-US" altLang="zh-CN" sz="4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+mn-cs"/>
                </a:rPr>
                <a:t>01</a:t>
              </a:r>
              <a:endParaRPr kumimoji="0" lang="zh-CN" altLang="en-US" sz="4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endParaRPr>
            </a:p>
          </p:txBody>
        </p:sp>
      </p:grpSp>
      <p:sp>
        <p:nvSpPr>
          <p:cNvPr id="30" name="TextBox 6"/>
          <p:cNvSpPr txBox="1">
            <a:spLocks noChangeArrowheads="1"/>
          </p:cNvSpPr>
          <p:nvPr/>
        </p:nvSpPr>
        <p:spPr bwMode="auto">
          <a:xfrm>
            <a:off x="3258343" y="2324158"/>
            <a:ext cx="725487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9pPr>
          </a:lstStyle>
          <a:p>
            <a:pPr lvl="0" algn="just"/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其参数为提示用户输入的信息</a:t>
            </a:r>
            <a:endParaRPr kumimoji="0" lang="en-US" altLang="zh-CN" sz="24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  <a:p>
            <a:pPr lvl="0" algn="just"/>
            <a:r>
              <a:rPr lang="zh-CN" altLang="en-US" sz="2400">
                <a:latin typeface="微软雅黑" pitchFamily="34" charset="-122"/>
                <a:ea typeface="微软雅黑" pitchFamily="34" charset="-122"/>
              </a:rPr>
              <a:t>其返回值是用户从键盘上输入的内容</a:t>
            </a:r>
            <a:endParaRPr lang="en-US" altLang="zh-CN" sz="2400">
              <a:latin typeface="微软雅黑" pitchFamily="34" charset="-122"/>
              <a:ea typeface="微软雅黑" pitchFamily="34" charset="-122"/>
            </a:endParaRPr>
          </a:p>
          <a:p>
            <a:pPr lvl="0" algn="just"/>
            <a:r>
              <a:rPr lang="zh-CN" altLang="en-US" sz="240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返回值的类型为字符串，需要数据类型转换</a:t>
            </a: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1" name="TextBox 7"/>
          <p:cNvSpPr txBox="1">
            <a:spLocks noChangeArrowheads="1"/>
          </p:cNvSpPr>
          <p:nvPr/>
        </p:nvSpPr>
        <p:spPr bwMode="auto">
          <a:xfrm>
            <a:off x="3342481" y="4584211"/>
            <a:ext cx="724852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9pPr>
          </a:lstStyle>
          <a:p>
            <a:pPr lvl="0" algn="just"/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允许多个参数，连续输出，默认用空格分割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  <a:p>
            <a:pPr lvl="0" algn="just"/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参数</a:t>
            </a:r>
            <a:r>
              <a:rPr kumimoji="0" lang="en-US" altLang="zh-CN" sz="2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sep</a:t>
            </a:r>
            <a:r>
              <a:rPr lang="zh-CN" altLang="en-US" sz="2400" dirty="0">
                <a:latin typeface="微软雅黑" pitchFamily="34" charset="-122"/>
                <a:ea typeface="微软雅黑" pitchFamily="34" charset="-122"/>
              </a:rPr>
              <a:t>用于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指定分隔符，参数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end</a:t>
            </a:r>
            <a:r>
              <a:rPr lang="zh-CN" altLang="en-US" sz="2400" dirty="0">
                <a:latin typeface="微软雅黑" pitchFamily="34" charset="-122"/>
                <a:ea typeface="微软雅黑" pitchFamily="34" charset="-122"/>
              </a:rPr>
              <a:t>用于指定结束符</a:t>
            </a:r>
            <a:endParaRPr lang="en-US" altLang="zh-CN" sz="2400" dirty="0">
              <a:latin typeface="微软雅黑" pitchFamily="34" charset="-122"/>
              <a:ea typeface="微软雅黑" pitchFamily="34" charset="-122"/>
            </a:endParaRPr>
          </a:p>
          <a:p>
            <a:pPr lvl="0" algn="just"/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建议使用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%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进行字符串的格式化操作</a:t>
            </a:r>
          </a:p>
        </p:txBody>
      </p:sp>
      <p:sp>
        <p:nvSpPr>
          <p:cNvPr id="32" name="TextBox 8"/>
          <p:cNvSpPr txBox="1">
            <a:spLocks noChangeArrowheads="1"/>
          </p:cNvSpPr>
          <p:nvPr/>
        </p:nvSpPr>
        <p:spPr bwMode="auto">
          <a:xfrm>
            <a:off x="3312318" y="1732020"/>
            <a:ext cx="7200900" cy="523220"/>
          </a:xfrm>
          <a:prstGeom prst="rect">
            <a:avLst/>
          </a:prstGeom>
          <a:solidFill>
            <a:srgbClr val="8CC344"/>
          </a:solidFill>
          <a:ln>
            <a:noFill/>
          </a:ln>
        </p:spPr>
        <p:txBody>
          <a:bodyPr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9pPr>
          </a:lstStyle>
          <a:p>
            <a:pPr lvl="0"/>
            <a:r>
              <a:rPr lang="en-US" altLang="zh-CN" sz="2800" b="1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i</a:t>
            </a:r>
            <a:r>
              <a:rPr kumimoji="0" lang="en-US" altLang="zh-CN" sz="2800" b="1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nput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()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函数</a:t>
            </a:r>
          </a:p>
        </p:txBody>
      </p:sp>
      <p:sp>
        <p:nvSpPr>
          <p:cNvPr id="33" name="TextBox 9"/>
          <p:cNvSpPr txBox="1">
            <a:spLocks noChangeArrowheads="1"/>
          </p:cNvSpPr>
          <p:nvPr/>
        </p:nvSpPr>
        <p:spPr bwMode="auto">
          <a:xfrm>
            <a:off x="3336131" y="4011123"/>
            <a:ext cx="7177087" cy="523220"/>
          </a:xfrm>
          <a:prstGeom prst="rect">
            <a:avLst/>
          </a:prstGeom>
          <a:solidFill>
            <a:srgbClr val="004C40"/>
          </a:solidFill>
          <a:ln>
            <a:noFill/>
          </a:ln>
        </p:spPr>
        <p:txBody>
          <a:bodyPr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9pPr>
          </a:lstStyle>
          <a:p>
            <a:pPr lvl="0"/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print()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函数</a:t>
            </a:r>
          </a:p>
        </p:txBody>
      </p:sp>
      <p:grpSp>
        <p:nvGrpSpPr>
          <p:cNvPr id="34" name="组合 33"/>
          <p:cNvGrpSpPr/>
          <p:nvPr/>
        </p:nvGrpSpPr>
        <p:grpSpPr>
          <a:xfrm>
            <a:off x="1600993" y="4533411"/>
            <a:ext cx="1447800" cy="1446212"/>
            <a:chOff x="1600993" y="3935094"/>
            <a:chExt cx="1447800" cy="1446212"/>
          </a:xfrm>
          <a:solidFill>
            <a:srgbClr val="004C40"/>
          </a:solidFill>
        </p:grpSpPr>
        <p:sp>
          <p:nvSpPr>
            <p:cNvPr id="35" name="Freeform 14"/>
            <p:cNvSpPr>
              <a:spLocks/>
            </p:cNvSpPr>
            <p:nvPr/>
          </p:nvSpPr>
          <p:spPr bwMode="auto">
            <a:xfrm>
              <a:off x="1600993" y="3935094"/>
              <a:ext cx="1447800" cy="1446212"/>
            </a:xfrm>
            <a:custGeom>
              <a:avLst/>
              <a:gdLst>
                <a:gd name="T0" fmla="*/ 649558364 w 3227"/>
                <a:gd name="T1" fmla="*/ 328184358 h 3227"/>
                <a:gd name="T2" fmla="*/ 324879680 w 3227"/>
                <a:gd name="T3" fmla="*/ 648134227 h 3227"/>
                <a:gd name="T4" fmla="*/ 0 w 3227"/>
                <a:gd name="T5" fmla="*/ 323966725 h 3227"/>
                <a:gd name="T6" fmla="*/ 320652929 w 3227"/>
                <a:gd name="T7" fmla="*/ 0 h 3227"/>
                <a:gd name="T8" fmla="*/ 320652929 w 3227"/>
                <a:gd name="T9" fmla="*/ 0 h 3227"/>
                <a:gd name="T10" fmla="*/ 324879680 w 3227"/>
                <a:gd name="T11" fmla="*/ 0 h 3227"/>
                <a:gd name="T12" fmla="*/ 649558364 w 3227"/>
                <a:gd name="T13" fmla="*/ 0 h 3227"/>
                <a:gd name="T14" fmla="*/ 649558364 w 3227"/>
                <a:gd name="T15" fmla="*/ 323966725 h 3227"/>
                <a:gd name="T16" fmla="*/ 649558364 w 3227"/>
                <a:gd name="T17" fmla="*/ 328184358 h 322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227" h="3227">
                  <a:moveTo>
                    <a:pt x="3227" y="1634"/>
                  </a:moveTo>
                  <a:cubicBezTo>
                    <a:pt x="3216" y="2515"/>
                    <a:pt x="2498" y="3227"/>
                    <a:pt x="1614" y="3227"/>
                  </a:cubicBezTo>
                  <a:cubicBezTo>
                    <a:pt x="723" y="3227"/>
                    <a:pt x="0" y="2504"/>
                    <a:pt x="0" y="1613"/>
                  </a:cubicBezTo>
                  <a:cubicBezTo>
                    <a:pt x="0" y="729"/>
                    <a:pt x="712" y="11"/>
                    <a:pt x="1593" y="0"/>
                  </a:cubicBezTo>
                  <a:lnTo>
                    <a:pt x="1614" y="0"/>
                  </a:lnTo>
                  <a:lnTo>
                    <a:pt x="3227" y="0"/>
                  </a:lnTo>
                  <a:lnTo>
                    <a:pt x="3227" y="1613"/>
                  </a:lnTo>
                  <a:lnTo>
                    <a:pt x="3227" y="163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charset="0"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404E63"/>
                </a:solidFill>
                <a:effectLst/>
                <a:uLnTx/>
                <a:uFillTx/>
                <a:latin typeface="Arial" charset="0"/>
                <a:ea typeface="宋体" pitchFamily="2" charset="-122"/>
                <a:cs typeface="+mn-cs"/>
              </a:endParaRPr>
            </a:p>
          </p:txBody>
        </p:sp>
        <p:sp>
          <p:nvSpPr>
            <p:cNvPr id="36" name="TextBox 11"/>
            <p:cNvSpPr txBox="1">
              <a:spLocks noChangeArrowheads="1"/>
            </p:cNvSpPr>
            <p:nvPr/>
          </p:nvSpPr>
          <p:spPr bwMode="auto">
            <a:xfrm>
              <a:off x="1871884" y="4170559"/>
              <a:ext cx="906017" cy="83099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charset="0"/>
                <a:buNone/>
                <a:tabLst/>
                <a:defRPr/>
              </a:pPr>
              <a:r>
                <a:rPr kumimoji="0" lang="en-US" altLang="zh-CN" sz="4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+mn-cs"/>
                </a:rPr>
                <a:t>02</a:t>
              </a:r>
              <a:endParaRPr kumimoji="0" lang="zh-CN" altLang="en-US" sz="4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9026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:blinds dir="vert"/>
      </p:transition>
    </mc:Choice>
    <mc:Fallback xmlns="">
      <p:transition spd="slow" advClick="0" advTm="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 tmFilter="0,0; .5, 1; 1, 1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350"/>
                            </p:stCondLst>
                            <p:childTnLst>
                              <p:par>
                                <p:cTn id="4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35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6850"/>
                            </p:stCondLst>
                            <p:childTnLst>
                              <p:par>
                                <p:cTn id="51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 tmFilter="0,0; .5, 1; 1, 1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/>
      <p:bldP spid="30" grpId="0"/>
      <p:bldP spid="31" grpId="0"/>
      <p:bldP spid="32" grpId="0" animBg="1"/>
      <p:bldP spid="3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543" y="548372"/>
            <a:ext cx="2856274" cy="698853"/>
            <a:chOff x="544" y="253844"/>
            <a:chExt cx="3672407" cy="810497"/>
          </a:xfrm>
          <a:solidFill>
            <a:srgbClr val="004C40"/>
          </a:solidFill>
        </p:grpSpPr>
        <p:sp>
          <p:nvSpPr>
            <p:cNvPr id="4" name="矩形 3"/>
            <p:cNvSpPr/>
            <p:nvPr/>
          </p:nvSpPr>
          <p:spPr>
            <a:xfrm>
              <a:off x="544" y="343214"/>
              <a:ext cx="3213356" cy="63175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等腰三角形 4"/>
            <p:cNvSpPr/>
            <p:nvPr/>
          </p:nvSpPr>
          <p:spPr>
            <a:xfrm rot="5400000">
              <a:off x="3036418" y="427808"/>
              <a:ext cx="810497" cy="462569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6" name="标题 1"/>
          <p:cNvSpPr txBox="1">
            <a:spLocks/>
          </p:cNvSpPr>
          <p:nvPr/>
        </p:nvSpPr>
        <p:spPr>
          <a:xfrm>
            <a:off x="933590" y="617251"/>
            <a:ext cx="7095588" cy="795094"/>
          </a:xfrm>
          <a:prstGeom prst="rect">
            <a:avLst/>
          </a:prstGeom>
        </p:spPr>
        <p:txBody>
          <a:bodyPr lIns="91437" tIns="45718" rIns="91437" bIns="45718">
            <a:normAutofit/>
          </a:bodyPr>
          <a:lstStyle>
            <a:lvl1pPr algn="ctr" defTabSz="914345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28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赋值语句</a:t>
            </a:r>
          </a:p>
        </p:txBody>
      </p:sp>
      <p:sp>
        <p:nvSpPr>
          <p:cNvPr id="7" name="椭圆 6"/>
          <p:cNvSpPr/>
          <p:nvPr/>
        </p:nvSpPr>
        <p:spPr>
          <a:xfrm>
            <a:off x="154853" y="507428"/>
            <a:ext cx="780701" cy="780742"/>
          </a:xfrm>
          <a:prstGeom prst="ellipse">
            <a:avLst/>
          </a:prstGeom>
          <a:gradFill>
            <a:gsLst>
              <a:gs pos="34000">
                <a:schemeClr val="bg1"/>
              </a:gs>
              <a:gs pos="96000">
                <a:srgbClr val="DBDBDD"/>
              </a:gs>
            </a:gsLst>
            <a:path path="circle">
              <a:fillToRect l="100000" t="100000"/>
            </a:path>
          </a:gradFill>
          <a:ln w="19050">
            <a:solidFill>
              <a:schemeClr val="bg1"/>
            </a:solidFill>
          </a:ln>
          <a:effectLst>
            <a:outerShdw blurRad="254000" dist="88900" dir="7200000" sx="92000" sy="92000" algn="ctr" rotWithShape="0">
              <a:srgbClr val="000000">
                <a:alpha val="7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spcCol="0" rtlCol="0" anchor="ctr"/>
          <a:lstStyle/>
          <a:p>
            <a:pPr algn="ctr"/>
            <a:endParaRPr lang="zh-CN" altLang="en-US"/>
          </a:p>
        </p:txBody>
      </p:sp>
      <p:sp>
        <p:nvSpPr>
          <p:cNvPr id="8" name="TextBox 7"/>
          <p:cNvSpPr txBox="1"/>
          <p:nvPr/>
        </p:nvSpPr>
        <p:spPr>
          <a:xfrm>
            <a:off x="199534" y="587400"/>
            <a:ext cx="691209" cy="584771"/>
          </a:xfrm>
          <a:prstGeom prst="rect">
            <a:avLst/>
          </a:prstGeom>
          <a:noFill/>
        </p:spPr>
        <p:txBody>
          <a:bodyPr wrap="none" lIns="91437" tIns="45718" rIns="91437" bIns="45718" rtlCol="0">
            <a:spAutoFit/>
          </a:bodyPr>
          <a:lstStyle/>
          <a:p>
            <a:r>
              <a:rPr lang="en-US" altLang="zh-CN" sz="3200" b="1">
                <a:solidFill>
                  <a:srgbClr val="004C40"/>
                </a:solidFill>
                <a:latin typeface="微软雅黑" pitchFamily="34" charset="-122"/>
                <a:ea typeface="微软雅黑" pitchFamily="34" charset="-122"/>
              </a:rPr>
              <a:t>04</a:t>
            </a:r>
            <a:endParaRPr lang="zh-CN" altLang="en-US" sz="3200" b="1">
              <a:solidFill>
                <a:srgbClr val="004C4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27" name="组合 26"/>
          <p:cNvGrpSpPr/>
          <p:nvPr/>
        </p:nvGrpSpPr>
        <p:grpSpPr>
          <a:xfrm>
            <a:off x="1600993" y="2062220"/>
            <a:ext cx="1447800" cy="1446213"/>
            <a:chOff x="1600993" y="1463903"/>
            <a:chExt cx="1447800" cy="1446213"/>
          </a:xfrm>
          <a:solidFill>
            <a:srgbClr val="8CC344"/>
          </a:solidFill>
        </p:grpSpPr>
        <p:sp>
          <p:nvSpPr>
            <p:cNvPr id="28" name="Freeform 14"/>
            <p:cNvSpPr>
              <a:spLocks/>
            </p:cNvSpPr>
            <p:nvPr/>
          </p:nvSpPr>
          <p:spPr bwMode="auto">
            <a:xfrm>
              <a:off x="1600993" y="1463903"/>
              <a:ext cx="1447800" cy="1446213"/>
            </a:xfrm>
            <a:custGeom>
              <a:avLst/>
              <a:gdLst>
                <a:gd name="T0" fmla="*/ 649558364 w 3227"/>
                <a:gd name="T1" fmla="*/ 328185033 h 3227"/>
                <a:gd name="T2" fmla="*/ 324879680 w 3227"/>
                <a:gd name="T3" fmla="*/ 648135123 h 3227"/>
                <a:gd name="T4" fmla="*/ 0 w 3227"/>
                <a:gd name="T5" fmla="*/ 323966949 h 3227"/>
                <a:gd name="T6" fmla="*/ 320652929 w 3227"/>
                <a:gd name="T7" fmla="*/ 0 h 3227"/>
                <a:gd name="T8" fmla="*/ 320652929 w 3227"/>
                <a:gd name="T9" fmla="*/ 0 h 3227"/>
                <a:gd name="T10" fmla="*/ 324879680 w 3227"/>
                <a:gd name="T11" fmla="*/ 0 h 3227"/>
                <a:gd name="T12" fmla="*/ 649558364 w 3227"/>
                <a:gd name="T13" fmla="*/ 0 h 3227"/>
                <a:gd name="T14" fmla="*/ 649558364 w 3227"/>
                <a:gd name="T15" fmla="*/ 323966949 h 3227"/>
                <a:gd name="T16" fmla="*/ 649558364 w 3227"/>
                <a:gd name="T17" fmla="*/ 328185033 h 322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227" h="3227">
                  <a:moveTo>
                    <a:pt x="3227" y="1634"/>
                  </a:moveTo>
                  <a:cubicBezTo>
                    <a:pt x="3216" y="2515"/>
                    <a:pt x="2498" y="3227"/>
                    <a:pt x="1614" y="3227"/>
                  </a:cubicBezTo>
                  <a:cubicBezTo>
                    <a:pt x="723" y="3227"/>
                    <a:pt x="0" y="2504"/>
                    <a:pt x="0" y="1613"/>
                  </a:cubicBezTo>
                  <a:cubicBezTo>
                    <a:pt x="0" y="729"/>
                    <a:pt x="712" y="11"/>
                    <a:pt x="1593" y="0"/>
                  </a:cubicBezTo>
                  <a:lnTo>
                    <a:pt x="1614" y="0"/>
                  </a:lnTo>
                  <a:lnTo>
                    <a:pt x="3227" y="0"/>
                  </a:lnTo>
                  <a:lnTo>
                    <a:pt x="3227" y="1613"/>
                  </a:lnTo>
                  <a:lnTo>
                    <a:pt x="3227" y="163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charset="0"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404E63"/>
                </a:solidFill>
                <a:effectLst/>
                <a:uLnTx/>
                <a:uFillTx/>
                <a:latin typeface="Arial" charset="0"/>
                <a:ea typeface="宋体" pitchFamily="2" charset="-122"/>
                <a:cs typeface="+mn-cs"/>
              </a:endParaRPr>
            </a:p>
          </p:txBody>
        </p:sp>
        <p:sp>
          <p:nvSpPr>
            <p:cNvPr id="29" name="TextBox 5"/>
            <p:cNvSpPr txBox="1">
              <a:spLocks noChangeArrowheads="1"/>
            </p:cNvSpPr>
            <p:nvPr/>
          </p:nvSpPr>
          <p:spPr bwMode="auto">
            <a:xfrm>
              <a:off x="1848072" y="1771510"/>
              <a:ext cx="906017" cy="83099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charset="0"/>
                <a:buNone/>
                <a:tabLst/>
                <a:defRPr/>
              </a:pPr>
              <a:r>
                <a:rPr kumimoji="0" lang="en-US" altLang="zh-CN" sz="4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+mn-cs"/>
                </a:rPr>
                <a:t>01</a:t>
              </a:r>
              <a:endParaRPr kumimoji="0" lang="zh-CN" altLang="en-US" sz="4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endParaRPr>
            </a:p>
          </p:txBody>
        </p:sp>
      </p:grpSp>
      <p:sp>
        <p:nvSpPr>
          <p:cNvPr id="30" name="TextBox 6"/>
          <p:cNvSpPr txBox="1">
            <a:spLocks noChangeArrowheads="1"/>
          </p:cNvSpPr>
          <p:nvPr/>
        </p:nvSpPr>
        <p:spPr bwMode="auto">
          <a:xfrm>
            <a:off x="3258343" y="2324158"/>
            <a:ext cx="725487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9pPr>
          </a:lstStyle>
          <a:p>
            <a:pPr lvl="0" algn="just"/>
            <a:r>
              <a:rPr kumimoji="0" lang="en-US" altLang="zh-CN" sz="2400" b="0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i</a:t>
            </a:r>
            <a:r>
              <a:rPr kumimoji="0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++</a:t>
            </a:r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没有了！</a:t>
            </a:r>
            <a:endParaRPr kumimoji="0" lang="en-US" altLang="zh-CN" sz="2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  <a:p>
            <a:pPr lvl="0" algn="just"/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请使用：</a:t>
            </a:r>
            <a:r>
              <a:rPr kumimoji="0" lang="en-US" altLang="zh-CN" sz="2400" b="0" i="0" u="none" strike="noStrike" kern="1200" cap="none" spc="0" normalizeH="0" baseline="0" noProof="0" err="1">
                <a:ln>
                  <a:noFill/>
                </a:ln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i</a:t>
            </a:r>
            <a:r>
              <a:rPr kumimoji="0" lang="en-US" altLang="zh-CN" sz="2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 += 1</a:t>
            </a: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1" name="TextBox 7"/>
          <p:cNvSpPr txBox="1">
            <a:spLocks noChangeArrowheads="1"/>
          </p:cNvSpPr>
          <p:nvPr/>
        </p:nvSpPr>
        <p:spPr bwMode="auto">
          <a:xfrm>
            <a:off x="3342481" y="4584211"/>
            <a:ext cx="7248525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9pPr>
          </a:lstStyle>
          <a:p>
            <a:pPr lvl="0" algn="just"/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交换两个变量的值：</a:t>
            </a:r>
            <a:endParaRPr kumimoji="0" lang="en-US" altLang="zh-CN" sz="24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  <a:p>
            <a:pPr lvl="0" algn="just"/>
            <a:r>
              <a:rPr lang="en-US" altLang="zh-CN" sz="2400">
                <a:latin typeface="微软雅黑" pitchFamily="34" charset="-122"/>
                <a:ea typeface="微软雅黑" pitchFamily="34" charset="-122"/>
              </a:rPr>
              <a:t>&gt;&gt;&gt; a, b = 3, 5</a:t>
            </a:r>
          </a:p>
          <a:p>
            <a:pPr lvl="0" algn="just"/>
            <a:r>
              <a:rPr kumimoji="0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&gt;&gt;&gt; a, b = b, a</a:t>
            </a:r>
          </a:p>
          <a:p>
            <a:pPr lvl="0" algn="just"/>
            <a:r>
              <a:rPr lang="en-US" altLang="zh-CN" sz="2400">
                <a:latin typeface="微软雅黑" pitchFamily="34" charset="-122"/>
                <a:ea typeface="微软雅黑" pitchFamily="34" charset="-122"/>
              </a:rPr>
              <a:t>&gt;&gt;&gt; print(a, b)</a:t>
            </a: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2" name="TextBox 8"/>
          <p:cNvSpPr txBox="1">
            <a:spLocks noChangeArrowheads="1"/>
          </p:cNvSpPr>
          <p:nvPr/>
        </p:nvSpPr>
        <p:spPr bwMode="auto">
          <a:xfrm>
            <a:off x="3312318" y="1732020"/>
            <a:ext cx="7200900" cy="523220"/>
          </a:xfrm>
          <a:prstGeom prst="rect">
            <a:avLst/>
          </a:prstGeom>
          <a:solidFill>
            <a:srgbClr val="8CC344"/>
          </a:solidFill>
          <a:ln>
            <a:noFill/>
          </a:ln>
        </p:spPr>
        <p:txBody>
          <a:bodyPr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9pPr>
          </a:lstStyle>
          <a:p>
            <a:pPr lvl="0"/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自增赋值</a:t>
            </a:r>
          </a:p>
        </p:txBody>
      </p:sp>
      <p:sp>
        <p:nvSpPr>
          <p:cNvPr id="33" name="TextBox 9"/>
          <p:cNvSpPr txBox="1">
            <a:spLocks noChangeArrowheads="1"/>
          </p:cNvSpPr>
          <p:nvPr/>
        </p:nvSpPr>
        <p:spPr bwMode="auto">
          <a:xfrm>
            <a:off x="3336131" y="4011123"/>
            <a:ext cx="7177087" cy="523220"/>
          </a:xfrm>
          <a:prstGeom prst="rect">
            <a:avLst/>
          </a:prstGeom>
          <a:solidFill>
            <a:srgbClr val="004C40"/>
          </a:solidFill>
          <a:ln>
            <a:noFill/>
          </a:ln>
        </p:spPr>
        <p:txBody>
          <a:bodyPr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9pPr>
          </a:lstStyle>
          <a:p>
            <a:pPr lvl="0"/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多重赋值</a:t>
            </a:r>
          </a:p>
        </p:txBody>
      </p:sp>
      <p:grpSp>
        <p:nvGrpSpPr>
          <p:cNvPr id="34" name="组合 33"/>
          <p:cNvGrpSpPr/>
          <p:nvPr/>
        </p:nvGrpSpPr>
        <p:grpSpPr>
          <a:xfrm>
            <a:off x="1600993" y="4533411"/>
            <a:ext cx="1447800" cy="1446212"/>
            <a:chOff x="1600993" y="3935094"/>
            <a:chExt cx="1447800" cy="1446212"/>
          </a:xfrm>
          <a:solidFill>
            <a:srgbClr val="004C40"/>
          </a:solidFill>
        </p:grpSpPr>
        <p:sp>
          <p:nvSpPr>
            <p:cNvPr id="35" name="Freeform 14"/>
            <p:cNvSpPr>
              <a:spLocks/>
            </p:cNvSpPr>
            <p:nvPr/>
          </p:nvSpPr>
          <p:spPr bwMode="auto">
            <a:xfrm>
              <a:off x="1600993" y="3935094"/>
              <a:ext cx="1447800" cy="1446212"/>
            </a:xfrm>
            <a:custGeom>
              <a:avLst/>
              <a:gdLst>
                <a:gd name="T0" fmla="*/ 649558364 w 3227"/>
                <a:gd name="T1" fmla="*/ 328184358 h 3227"/>
                <a:gd name="T2" fmla="*/ 324879680 w 3227"/>
                <a:gd name="T3" fmla="*/ 648134227 h 3227"/>
                <a:gd name="T4" fmla="*/ 0 w 3227"/>
                <a:gd name="T5" fmla="*/ 323966725 h 3227"/>
                <a:gd name="T6" fmla="*/ 320652929 w 3227"/>
                <a:gd name="T7" fmla="*/ 0 h 3227"/>
                <a:gd name="T8" fmla="*/ 320652929 w 3227"/>
                <a:gd name="T9" fmla="*/ 0 h 3227"/>
                <a:gd name="T10" fmla="*/ 324879680 w 3227"/>
                <a:gd name="T11" fmla="*/ 0 h 3227"/>
                <a:gd name="T12" fmla="*/ 649558364 w 3227"/>
                <a:gd name="T13" fmla="*/ 0 h 3227"/>
                <a:gd name="T14" fmla="*/ 649558364 w 3227"/>
                <a:gd name="T15" fmla="*/ 323966725 h 3227"/>
                <a:gd name="T16" fmla="*/ 649558364 w 3227"/>
                <a:gd name="T17" fmla="*/ 328184358 h 322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227" h="3227">
                  <a:moveTo>
                    <a:pt x="3227" y="1634"/>
                  </a:moveTo>
                  <a:cubicBezTo>
                    <a:pt x="3216" y="2515"/>
                    <a:pt x="2498" y="3227"/>
                    <a:pt x="1614" y="3227"/>
                  </a:cubicBezTo>
                  <a:cubicBezTo>
                    <a:pt x="723" y="3227"/>
                    <a:pt x="0" y="2504"/>
                    <a:pt x="0" y="1613"/>
                  </a:cubicBezTo>
                  <a:cubicBezTo>
                    <a:pt x="0" y="729"/>
                    <a:pt x="712" y="11"/>
                    <a:pt x="1593" y="0"/>
                  </a:cubicBezTo>
                  <a:lnTo>
                    <a:pt x="1614" y="0"/>
                  </a:lnTo>
                  <a:lnTo>
                    <a:pt x="3227" y="0"/>
                  </a:lnTo>
                  <a:lnTo>
                    <a:pt x="3227" y="1613"/>
                  </a:lnTo>
                  <a:lnTo>
                    <a:pt x="3227" y="163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charset="0"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404E63"/>
                </a:solidFill>
                <a:effectLst/>
                <a:uLnTx/>
                <a:uFillTx/>
                <a:latin typeface="Arial" charset="0"/>
                <a:ea typeface="宋体" pitchFamily="2" charset="-122"/>
                <a:cs typeface="+mn-cs"/>
              </a:endParaRPr>
            </a:p>
          </p:txBody>
        </p:sp>
        <p:sp>
          <p:nvSpPr>
            <p:cNvPr id="36" name="TextBox 11"/>
            <p:cNvSpPr txBox="1">
              <a:spLocks noChangeArrowheads="1"/>
            </p:cNvSpPr>
            <p:nvPr/>
          </p:nvSpPr>
          <p:spPr bwMode="auto">
            <a:xfrm>
              <a:off x="1871884" y="4170559"/>
              <a:ext cx="906017" cy="83099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charset="0"/>
                <a:buNone/>
                <a:tabLst/>
                <a:defRPr/>
              </a:pPr>
              <a:r>
                <a:rPr kumimoji="0" lang="en-US" altLang="zh-CN" sz="4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+mn-cs"/>
                </a:rPr>
                <a:t>02</a:t>
              </a:r>
              <a:endParaRPr kumimoji="0" lang="zh-CN" altLang="en-US" sz="4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03388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:blinds dir="vert"/>
      </p:transition>
    </mc:Choice>
    <mc:Fallback xmlns="">
      <p:transition spd="slow" advClick="0" advTm="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 tmFilter="0,0; .5, 1; 1, 1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700"/>
                            </p:stCondLst>
                            <p:childTnLst>
                              <p:par>
                                <p:cTn id="4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7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200"/>
                            </p:stCondLst>
                            <p:childTnLst>
                              <p:par>
                                <p:cTn id="51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 tmFilter="0,0; .5, 1; 1, 1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/>
      <p:bldP spid="30" grpId="0"/>
      <p:bldP spid="31" grpId="0"/>
      <p:bldP spid="32" grpId="0" animBg="1"/>
      <p:bldP spid="3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542" y="548372"/>
            <a:ext cx="3847557" cy="698853"/>
            <a:chOff x="544" y="253844"/>
            <a:chExt cx="3672407" cy="810497"/>
          </a:xfrm>
          <a:solidFill>
            <a:srgbClr val="004C40"/>
          </a:solidFill>
        </p:grpSpPr>
        <p:sp>
          <p:nvSpPr>
            <p:cNvPr id="4" name="矩形 3"/>
            <p:cNvSpPr/>
            <p:nvPr/>
          </p:nvSpPr>
          <p:spPr>
            <a:xfrm>
              <a:off x="544" y="343214"/>
              <a:ext cx="3213356" cy="63175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等腰三角形 4"/>
            <p:cNvSpPr/>
            <p:nvPr/>
          </p:nvSpPr>
          <p:spPr>
            <a:xfrm rot="5400000">
              <a:off x="3036418" y="427808"/>
              <a:ext cx="810497" cy="462569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6" name="标题 1"/>
          <p:cNvSpPr txBox="1">
            <a:spLocks/>
          </p:cNvSpPr>
          <p:nvPr/>
        </p:nvSpPr>
        <p:spPr>
          <a:xfrm>
            <a:off x="933590" y="617251"/>
            <a:ext cx="7095588" cy="795094"/>
          </a:xfrm>
          <a:prstGeom prst="rect">
            <a:avLst/>
          </a:prstGeom>
        </p:spPr>
        <p:txBody>
          <a:bodyPr lIns="91437" tIns="45718" rIns="91437" bIns="45718">
            <a:normAutofit/>
          </a:bodyPr>
          <a:lstStyle>
            <a:lvl1pPr algn="ctr" defTabSz="914345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28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组合数据类型</a:t>
            </a:r>
          </a:p>
        </p:txBody>
      </p:sp>
      <p:sp>
        <p:nvSpPr>
          <p:cNvPr id="7" name="椭圆 6"/>
          <p:cNvSpPr/>
          <p:nvPr/>
        </p:nvSpPr>
        <p:spPr>
          <a:xfrm>
            <a:off x="154853" y="507428"/>
            <a:ext cx="780701" cy="780742"/>
          </a:xfrm>
          <a:prstGeom prst="ellipse">
            <a:avLst/>
          </a:prstGeom>
          <a:gradFill>
            <a:gsLst>
              <a:gs pos="34000">
                <a:schemeClr val="bg1"/>
              </a:gs>
              <a:gs pos="96000">
                <a:srgbClr val="DBDBDD"/>
              </a:gs>
            </a:gsLst>
            <a:path path="circle">
              <a:fillToRect l="100000" t="100000"/>
            </a:path>
          </a:gradFill>
          <a:ln w="19050">
            <a:solidFill>
              <a:schemeClr val="bg1"/>
            </a:solidFill>
          </a:ln>
          <a:effectLst>
            <a:outerShdw blurRad="254000" dist="88900" dir="7200000" sx="92000" sy="92000" algn="ctr" rotWithShape="0">
              <a:srgbClr val="000000">
                <a:alpha val="7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spcCol="0" rtlCol="0" anchor="ctr"/>
          <a:lstStyle/>
          <a:p>
            <a:pPr algn="ctr"/>
            <a:endParaRPr lang="zh-CN" altLang="en-US"/>
          </a:p>
        </p:txBody>
      </p:sp>
      <p:sp>
        <p:nvSpPr>
          <p:cNvPr id="8" name="TextBox 7"/>
          <p:cNvSpPr txBox="1"/>
          <p:nvPr/>
        </p:nvSpPr>
        <p:spPr>
          <a:xfrm>
            <a:off x="199534" y="587400"/>
            <a:ext cx="691209" cy="584771"/>
          </a:xfrm>
          <a:prstGeom prst="rect">
            <a:avLst/>
          </a:prstGeom>
          <a:noFill/>
        </p:spPr>
        <p:txBody>
          <a:bodyPr wrap="none" lIns="91437" tIns="45718" rIns="91437" bIns="45718" rtlCol="0">
            <a:spAutoFit/>
          </a:bodyPr>
          <a:lstStyle/>
          <a:p>
            <a:r>
              <a:rPr lang="en-US" altLang="zh-CN" sz="3200" b="1">
                <a:solidFill>
                  <a:srgbClr val="004C40"/>
                </a:solidFill>
                <a:latin typeface="微软雅黑" pitchFamily="34" charset="-122"/>
                <a:ea typeface="微软雅黑" pitchFamily="34" charset="-122"/>
              </a:rPr>
              <a:t>05</a:t>
            </a:r>
            <a:endParaRPr lang="zh-CN" altLang="en-US" sz="3200" b="1">
              <a:solidFill>
                <a:srgbClr val="004C4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27" name="组合 26"/>
          <p:cNvGrpSpPr/>
          <p:nvPr/>
        </p:nvGrpSpPr>
        <p:grpSpPr>
          <a:xfrm>
            <a:off x="1600993" y="1624070"/>
            <a:ext cx="1447800" cy="1446213"/>
            <a:chOff x="1600993" y="1463903"/>
            <a:chExt cx="1447800" cy="1446213"/>
          </a:xfrm>
          <a:solidFill>
            <a:srgbClr val="8CC344"/>
          </a:solidFill>
        </p:grpSpPr>
        <p:sp>
          <p:nvSpPr>
            <p:cNvPr id="28" name="Freeform 14"/>
            <p:cNvSpPr>
              <a:spLocks/>
            </p:cNvSpPr>
            <p:nvPr/>
          </p:nvSpPr>
          <p:spPr bwMode="auto">
            <a:xfrm>
              <a:off x="1600993" y="1463903"/>
              <a:ext cx="1447800" cy="1446213"/>
            </a:xfrm>
            <a:custGeom>
              <a:avLst/>
              <a:gdLst>
                <a:gd name="T0" fmla="*/ 649558364 w 3227"/>
                <a:gd name="T1" fmla="*/ 328185033 h 3227"/>
                <a:gd name="T2" fmla="*/ 324879680 w 3227"/>
                <a:gd name="T3" fmla="*/ 648135123 h 3227"/>
                <a:gd name="T4" fmla="*/ 0 w 3227"/>
                <a:gd name="T5" fmla="*/ 323966949 h 3227"/>
                <a:gd name="T6" fmla="*/ 320652929 w 3227"/>
                <a:gd name="T7" fmla="*/ 0 h 3227"/>
                <a:gd name="T8" fmla="*/ 320652929 w 3227"/>
                <a:gd name="T9" fmla="*/ 0 h 3227"/>
                <a:gd name="T10" fmla="*/ 324879680 w 3227"/>
                <a:gd name="T11" fmla="*/ 0 h 3227"/>
                <a:gd name="T12" fmla="*/ 649558364 w 3227"/>
                <a:gd name="T13" fmla="*/ 0 h 3227"/>
                <a:gd name="T14" fmla="*/ 649558364 w 3227"/>
                <a:gd name="T15" fmla="*/ 323966949 h 3227"/>
                <a:gd name="T16" fmla="*/ 649558364 w 3227"/>
                <a:gd name="T17" fmla="*/ 328185033 h 322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227" h="3227">
                  <a:moveTo>
                    <a:pt x="3227" y="1634"/>
                  </a:moveTo>
                  <a:cubicBezTo>
                    <a:pt x="3216" y="2515"/>
                    <a:pt x="2498" y="3227"/>
                    <a:pt x="1614" y="3227"/>
                  </a:cubicBezTo>
                  <a:cubicBezTo>
                    <a:pt x="723" y="3227"/>
                    <a:pt x="0" y="2504"/>
                    <a:pt x="0" y="1613"/>
                  </a:cubicBezTo>
                  <a:cubicBezTo>
                    <a:pt x="0" y="729"/>
                    <a:pt x="712" y="11"/>
                    <a:pt x="1593" y="0"/>
                  </a:cubicBezTo>
                  <a:lnTo>
                    <a:pt x="1614" y="0"/>
                  </a:lnTo>
                  <a:lnTo>
                    <a:pt x="3227" y="0"/>
                  </a:lnTo>
                  <a:lnTo>
                    <a:pt x="3227" y="1613"/>
                  </a:lnTo>
                  <a:lnTo>
                    <a:pt x="3227" y="163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charset="0"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404E63"/>
                </a:solidFill>
                <a:effectLst/>
                <a:uLnTx/>
                <a:uFillTx/>
                <a:latin typeface="Arial" charset="0"/>
                <a:ea typeface="宋体" pitchFamily="2" charset="-122"/>
                <a:cs typeface="+mn-cs"/>
              </a:endParaRPr>
            </a:p>
          </p:txBody>
        </p:sp>
        <p:sp>
          <p:nvSpPr>
            <p:cNvPr id="29" name="TextBox 5"/>
            <p:cNvSpPr txBox="1">
              <a:spLocks noChangeArrowheads="1"/>
            </p:cNvSpPr>
            <p:nvPr/>
          </p:nvSpPr>
          <p:spPr bwMode="auto">
            <a:xfrm>
              <a:off x="1848072" y="1771510"/>
              <a:ext cx="906017" cy="83099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charset="0"/>
                <a:buNone/>
                <a:tabLst/>
                <a:defRPr/>
              </a:pPr>
              <a:r>
                <a:rPr kumimoji="0" lang="en-US" altLang="zh-CN" sz="4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+mn-cs"/>
                </a:rPr>
                <a:t>01</a:t>
              </a:r>
              <a:endParaRPr kumimoji="0" lang="zh-CN" altLang="en-US" sz="4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endParaRPr>
            </a:p>
          </p:txBody>
        </p:sp>
      </p:grpSp>
      <p:sp>
        <p:nvSpPr>
          <p:cNvPr id="30" name="TextBox 6"/>
          <p:cNvSpPr txBox="1">
            <a:spLocks noChangeArrowheads="1"/>
          </p:cNvSpPr>
          <p:nvPr/>
        </p:nvSpPr>
        <p:spPr bwMode="auto">
          <a:xfrm>
            <a:off x="3258343" y="1886008"/>
            <a:ext cx="7254875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9pPr>
          </a:lstStyle>
          <a:p>
            <a:pPr lvl="0" algn="just"/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可以用下标表示其中的元素的数据类型</a:t>
            </a:r>
            <a:endParaRPr kumimoji="0" lang="en-US" altLang="zh-CN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  <a:p>
            <a:pPr lvl="0" algn="just"/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序号的含义：</a:t>
            </a:r>
            <a:r>
              <a:rPr lang="zh-CN" altLang="en-US" sz="2000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从</a:t>
            </a:r>
            <a:r>
              <a:rPr lang="en-US" altLang="zh-CN" sz="2000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0</a:t>
            </a:r>
            <a:r>
              <a:rPr lang="zh-CN" altLang="en-US" sz="2000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开始逐个递增，若为负数从右往左</a:t>
            </a:r>
            <a:endParaRPr kumimoji="0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  <a:p>
            <a:pPr lvl="0" algn="just"/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切片操作举例：</a:t>
            </a:r>
            <a:endParaRPr lang="en-US" altLang="zh-CN" sz="2000" noProof="0" dirty="0">
              <a:latin typeface="微软雅黑" pitchFamily="34" charset="-122"/>
              <a:ea typeface="微软雅黑" pitchFamily="34" charset="-122"/>
            </a:endParaRPr>
          </a:p>
          <a:p>
            <a:pPr lvl="0" algn="just"/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&gt;&gt;&gt; </a:t>
            </a:r>
            <a:r>
              <a:rPr kumimoji="0" lang="en-US" altLang="zh-CN" sz="20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lst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 = list(range(1,11))</a:t>
            </a:r>
          </a:p>
          <a:p>
            <a:pPr lvl="0" algn="just"/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&gt;&gt;&gt; </a:t>
            </a:r>
            <a:r>
              <a:rPr lang="en-US" altLang="zh-CN" sz="2000" dirty="0" err="1">
                <a:latin typeface="微软雅黑" pitchFamily="34" charset="-122"/>
                <a:ea typeface="微软雅黑" pitchFamily="34" charset="-122"/>
              </a:rPr>
              <a:t>lst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[2:7:2]</a:t>
            </a:r>
          </a:p>
          <a:p>
            <a:pPr lvl="0" algn="just"/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&gt;&gt;&gt; </a:t>
            </a:r>
            <a:r>
              <a:rPr kumimoji="0" lang="en-US" altLang="zh-CN" sz="20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lst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[::-1]</a:t>
            </a:r>
          </a:p>
          <a:p>
            <a:pPr lvl="0" algn="just"/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&gt;&gt;&gt;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 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[ </a:t>
            </a:r>
            <a:r>
              <a:rPr lang="en-US" altLang="zh-CN" sz="2000" dirty="0" err="1">
                <a:latin typeface="微软雅黑" pitchFamily="34" charset="-122"/>
                <a:ea typeface="微软雅黑" pitchFamily="34" charset="-122"/>
              </a:rPr>
              <a:t>i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**2 for </a:t>
            </a:r>
            <a:r>
              <a:rPr lang="en-US" altLang="zh-CN" sz="2000" dirty="0" err="1">
                <a:latin typeface="微软雅黑" pitchFamily="34" charset="-122"/>
                <a:ea typeface="微软雅黑" pitchFamily="34" charset="-122"/>
              </a:rPr>
              <a:t>i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 in range(1,11) if i%2==0 ]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 </a:t>
            </a:r>
            <a:r>
              <a:rPr lang="en-US" altLang="zh-CN" sz="2000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#</a:t>
            </a:r>
            <a:r>
              <a:rPr lang="zh-CN" altLang="en-US" sz="2000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列表解析式</a:t>
            </a:r>
            <a:endParaRPr lang="en-US" altLang="zh-CN" sz="2000" dirty="0">
              <a:solidFill>
                <a:srgbClr val="FF0000"/>
              </a:solidFill>
              <a:latin typeface="微软雅黑" pitchFamily="34" charset="-122"/>
              <a:ea typeface="微软雅黑" pitchFamily="34" charset="-122"/>
            </a:endParaRPr>
          </a:p>
          <a:p>
            <a:pPr algn="just"/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&gt;&gt;&gt;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 </a:t>
            </a:r>
            <a:r>
              <a:rPr lang="en-US" altLang="zh-CN" sz="2000" noProof="0" dirty="0">
                <a:latin typeface="微软雅黑" pitchFamily="34" charset="-122"/>
                <a:ea typeface="微软雅黑" pitchFamily="34" charset="-122"/>
              </a:rPr>
              <a:t>(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 </a:t>
            </a:r>
            <a:r>
              <a:rPr lang="en-US" altLang="zh-CN" sz="2000" dirty="0" err="1">
                <a:latin typeface="微软雅黑" pitchFamily="34" charset="-122"/>
                <a:ea typeface="微软雅黑" pitchFamily="34" charset="-122"/>
              </a:rPr>
              <a:t>i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**2 for </a:t>
            </a:r>
            <a:r>
              <a:rPr lang="en-US" altLang="zh-CN" sz="2000" dirty="0" err="1">
                <a:latin typeface="微软雅黑" pitchFamily="34" charset="-122"/>
                <a:ea typeface="微软雅黑" pitchFamily="34" charset="-122"/>
              </a:rPr>
              <a:t>i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 in range(1,11) if i%2==0 )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 </a:t>
            </a:r>
            <a:r>
              <a:rPr lang="en-US" altLang="zh-CN" sz="2000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#</a:t>
            </a:r>
            <a:r>
              <a:rPr lang="zh-CN" altLang="en-US" sz="2000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列表生成式</a:t>
            </a:r>
            <a:endParaRPr lang="en-US" altLang="zh-CN" sz="2000" dirty="0">
              <a:solidFill>
                <a:srgbClr val="FF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1" name="TextBox 7"/>
          <p:cNvSpPr txBox="1">
            <a:spLocks noChangeArrowheads="1"/>
          </p:cNvSpPr>
          <p:nvPr/>
        </p:nvSpPr>
        <p:spPr bwMode="auto">
          <a:xfrm>
            <a:off x="3342481" y="5174761"/>
            <a:ext cx="7248525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9pPr>
          </a:lstStyle>
          <a:p>
            <a:pPr lvl="0" algn="just"/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字典举例：</a:t>
            </a:r>
            <a:r>
              <a:rPr lang="en-US" altLang="zh-CN" sz="2000" dirty="0" err="1">
                <a:latin typeface="微软雅黑" pitchFamily="34" charset="-122"/>
                <a:ea typeface="微软雅黑" pitchFamily="34" charset="-122"/>
              </a:rPr>
              <a:t>stu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 = {"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学号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":"B001", "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姓名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":"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张明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"}</a:t>
            </a:r>
          </a:p>
          <a:p>
            <a:pPr lvl="0" algn="just"/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字典元素访问：</a:t>
            </a:r>
            <a:r>
              <a:rPr lang="en-US" altLang="zh-CN" sz="2000" dirty="0" err="1">
                <a:latin typeface="微软雅黑" pitchFamily="34" charset="-122"/>
                <a:ea typeface="微软雅黑" pitchFamily="34" charset="-122"/>
              </a:rPr>
              <a:t>stu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["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学号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"]、</a:t>
            </a:r>
            <a:r>
              <a:rPr lang="en-US" altLang="zh-CN" sz="2000" dirty="0" err="1">
                <a:latin typeface="微软雅黑" pitchFamily="34" charset="-122"/>
                <a:ea typeface="微软雅黑" pitchFamily="34" charset="-122"/>
              </a:rPr>
              <a:t>stu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["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姓名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"]</a:t>
            </a:r>
          </a:p>
          <a:p>
            <a:pPr lvl="0" algn="just"/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集合操作：并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|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、交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&amp;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、差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-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、包含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in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、子集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&lt;</a:t>
            </a:r>
          </a:p>
          <a:p>
            <a:pPr lvl="0" algn="just"/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集合应用举例：数据去重</a:t>
            </a:r>
            <a:endParaRPr lang="en-US" altLang="zh-CN" sz="20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2" name="TextBox 8"/>
          <p:cNvSpPr txBox="1">
            <a:spLocks noChangeArrowheads="1"/>
          </p:cNvSpPr>
          <p:nvPr/>
        </p:nvSpPr>
        <p:spPr bwMode="auto">
          <a:xfrm>
            <a:off x="3312318" y="1293870"/>
            <a:ext cx="7200900" cy="523220"/>
          </a:xfrm>
          <a:prstGeom prst="rect">
            <a:avLst/>
          </a:prstGeom>
          <a:solidFill>
            <a:srgbClr val="8CC344"/>
          </a:solidFill>
          <a:ln>
            <a:noFill/>
          </a:ln>
        </p:spPr>
        <p:txBody>
          <a:bodyPr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9pPr>
          </a:lstStyle>
          <a:p>
            <a:pPr lvl="0"/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序列类型（元组、列表）</a:t>
            </a:r>
          </a:p>
        </p:txBody>
      </p:sp>
      <p:sp>
        <p:nvSpPr>
          <p:cNvPr id="33" name="TextBox 9"/>
          <p:cNvSpPr txBox="1">
            <a:spLocks noChangeArrowheads="1"/>
          </p:cNvSpPr>
          <p:nvPr/>
        </p:nvSpPr>
        <p:spPr bwMode="auto">
          <a:xfrm>
            <a:off x="3336131" y="4601673"/>
            <a:ext cx="7177087" cy="523220"/>
          </a:xfrm>
          <a:prstGeom prst="rect">
            <a:avLst/>
          </a:prstGeom>
          <a:solidFill>
            <a:srgbClr val="004C40"/>
          </a:solidFill>
          <a:ln>
            <a:noFill/>
          </a:ln>
        </p:spPr>
        <p:txBody>
          <a:bodyPr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9pPr>
          </a:lstStyle>
          <a:p>
            <a:pPr lvl="0"/>
            <a:r>
              <a:rPr lang="zh-CN" altLang="en-US" sz="2800" b="1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字典和集合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34" name="组合 33"/>
          <p:cNvGrpSpPr/>
          <p:nvPr/>
        </p:nvGrpSpPr>
        <p:grpSpPr>
          <a:xfrm>
            <a:off x="1600993" y="5123961"/>
            <a:ext cx="1447800" cy="1446212"/>
            <a:chOff x="1600993" y="3935094"/>
            <a:chExt cx="1447800" cy="1446212"/>
          </a:xfrm>
          <a:solidFill>
            <a:srgbClr val="004C40"/>
          </a:solidFill>
        </p:grpSpPr>
        <p:sp>
          <p:nvSpPr>
            <p:cNvPr id="35" name="Freeform 14"/>
            <p:cNvSpPr>
              <a:spLocks/>
            </p:cNvSpPr>
            <p:nvPr/>
          </p:nvSpPr>
          <p:spPr bwMode="auto">
            <a:xfrm>
              <a:off x="1600993" y="3935094"/>
              <a:ext cx="1447800" cy="1446212"/>
            </a:xfrm>
            <a:custGeom>
              <a:avLst/>
              <a:gdLst>
                <a:gd name="T0" fmla="*/ 649558364 w 3227"/>
                <a:gd name="T1" fmla="*/ 328184358 h 3227"/>
                <a:gd name="T2" fmla="*/ 324879680 w 3227"/>
                <a:gd name="T3" fmla="*/ 648134227 h 3227"/>
                <a:gd name="T4" fmla="*/ 0 w 3227"/>
                <a:gd name="T5" fmla="*/ 323966725 h 3227"/>
                <a:gd name="T6" fmla="*/ 320652929 w 3227"/>
                <a:gd name="T7" fmla="*/ 0 h 3227"/>
                <a:gd name="T8" fmla="*/ 320652929 w 3227"/>
                <a:gd name="T9" fmla="*/ 0 h 3227"/>
                <a:gd name="T10" fmla="*/ 324879680 w 3227"/>
                <a:gd name="T11" fmla="*/ 0 h 3227"/>
                <a:gd name="T12" fmla="*/ 649558364 w 3227"/>
                <a:gd name="T13" fmla="*/ 0 h 3227"/>
                <a:gd name="T14" fmla="*/ 649558364 w 3227"/>
                <a:gd name="T15" fmla="*/ 323966725 h 3227"/>
                <a:gd name="T16" fmla="*/ 649558364 w 3227"/>
                <a:gd name="T17" fmla="*/ 328184358 h 322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227" h="3227">
                  <a:moveTo>
                    <a:pt x="3227" y="1634"/>
                  </a:moveTo>
                  <a:cubicBezTo>
                    <a:pt x="3216" y="2515"/>
                    <a:pt x="2498" y="3227"/>
                    <a:pt x="1614" y="3227"/>
                  </a:cubicBezTo>
                  <a:cubicBezTo>
                    <a:pt x="723" y="3227"/>
                    <a:pt x="0" y="2504"/>
                    <a:pt x="0" y="1613"/>
                  </a:cubicBezTo>
                  <a:cubicBezTo>
                    <a:pt x="0" y="729"/>
                    <a:pt x="712" y="11"/>
                    <a:pt x="1593" y="0"/>
                  </a:cubicBezTo>
                  <a:lnTo>
                    <a:pt x="1614" y="0"/>
                  </a:lnTo>
                  <a:lnTo>
                    <a:pt x="3227" y="0"/>
                  </a:lnTo>
                  <a:lnTo>
                    <a:pt x="3227" y="1613"/>
                  </a:lnTo>
                  <a:lnTo>
                    <a:pt x="3227" y="163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charset="0"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404E63"/>
                </a:solidFill>
                <a:effectLst/>
                <a:uLnTx/>
                <a:uFillTx/>
                <a:latin typeface="Arial" charset="0"/>
                <a:ea typeface="宋体" pitchFamily="2" charset="-122"/>
                <a:cs typeface="+mn-cs"/>
              </a:endParaRPr>
            </a:p>
          </p:txBody>
        </p:sp>
        <p:sp>
          <p:nvSpPr>
            <p:cNvPr id="36" name="TextBox 11"/>
            <p:cNvSpPr txBox="1">
              <a:spLocks noChangeArrowheads="1"/>
            </p:cNvSpPr>
            <p:nvPr/>
          </p:nvSpPr>
          <p:spPr bwMode="auto">
            <a:xfrm>
              <a:off x="1871884" y="4170559"/>
              <a:ext cx="906017" cy="83099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charset="0"/>
                <a:buNone/>
                <a:tabLst/>
                <a:defRPr/>
              </a:pPr>
              <a:r>
                <a:rPr kumimoji="0" lang="en-US" altLang="zh-CN" sz="4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+mn-cs"/>
                </a:rPr>
                <a:t>02</a:t>
              </a:r>
              <a:endParaRPr kumimoji="0" lang="zh-CN" altLang="en-US" sz="4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76665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:blinds dir="vert"/>
      </p:transition>
    </mc:Choice>
    <mc:Fallback xmlns="">
      <p:transition spd="slow" advClick="0" advTm="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 tmFilter="0,0; .5, 1; 1, 1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1750"/>
                            </p:stCondLst>
                            <p:childTnLst>
                              <p:par>
                                <p:cTn id="4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275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3250"/>
                            </p:stCondLst>
                            <p:childTnLst>
                              <p:par>
                                <p:cTn id="51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 tmFilter="0,0; .5, 1; 1, 1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/>
      <p:bldP spid="30" grpId="0"/>
      <p:bldP spid="31" grpId="0"/>
      <p:bldP spid="32" grpId="0" animBg="1"/>
      <p:bldP spid="33" grpId="0" animBg="1"/>
    </p:bldLst>
  </p:timing>
</p:sld>
</file>

<file path=ppt/theme/theme1.xml><?xml version="1.0" encoding="utf-8"?>
<a:theme xmlns:a="http://schemas.openxmlformats.org/drawingml/2006/main" name="第一PPT，www.1ppt.com">
  <a:themeElements>
    <a:clrScheme name="Office">
      <a:dk1>
        <a:sysClr val="windowText" lastClr="000000"/>
      </a:dk1>
      <a:lt1>
        <a:sysClr val="window" lastClr="CCE8C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CE8C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3913</TotalTime>
  <Words>1125</Words>
  <Application>Microsoft Macintosh PowerPoint</Application>
  <PresentationFormat>宽屏</PresentationFormat>
  <Paragraphs>204</Paragraphs>
  <Slides>25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25</vt:i4>
      </vt:variant>
    </vt:vector>
  </HeadingPairs>
  <TitlesOfParts>
    <vt:vector size="31" baseType="lpstr">
      <vt:lpstr>等线</vt:lpstr>
      <vt:lpstr>等线 Light</vt:lpstr>
      <vt:lpstr>微软雅黑</vt:lpstr>
      <vt:lpstr>Arial</vt:lpstr>
      <vt:lpstr>Calibri</vt:lpstr>
      <vt:lpstr>第一PPT，www.1ppt.com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第一PPT，www.1ppt.com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教学课件</dc:title>
  <dc:creator>第一PPT</dc:creator>
  <cp:keywords>www.1ppt.com</cp:keywords>
  <cp:lastModifiedBy>薛景</cp:lastModifiedBy>
  <cp:revision>676</cp:revision>
  <dcterms:created xsi:type="dcterms:W3CDTF">2015-12-01T09:06:39Z</dcterms:created>
  <dcterms:modified xsi:type="dcterms:W3CDTF">2021-08-16T03:06:54Z</dcterms:modified>
</cp:coreProperties>
</file>